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9" r:id="rId4"/>
    <p:sldId id="270" r:id="rId5"/>
    <p:sldId id="274" r:id="rId6"/>
    <p:sldId id="272" r:id="rId7"/>
    <p:sldId id="271" r:id="rId8"/>
    <p:sldId id="273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3300"/>
    <a:srgbClr val="00529E"/>
    <a:srgbClr val="3861AA"/>
    <a:srgbClr val="3E282B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4133" autoAdjust="0"/>
  </p:normalViewPr>
  <p:slideViewPr>
    <p:cSldViewPr>
      <p:cViewPr>
        <p:scale>
          <a:sx n="100" d="100"/>
          <a:sy n="100" d="100"/>
        </p:scale>
        <p:origin x="-5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10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6B92-E52A-42E4-BC27-6F5305C7433D}" type="datetimeFigureOut">
              <a:rPr lang="en-US" smtClean="0"/>
              <a:pPr/>
              <a:t>9/13/09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6B102-9DCC-47D6-A810-D28A85CA2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Basic topics, internal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6B102-9DCC-47D6-A810-D28A85CA2D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 big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6B102-9DCC-47D6-A810-D28A85CA2D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Submit maintenance and pilot jobs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6B102-9DCC-47D6-A810-D28A85CA2D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False sense particularly</a:t>
            </a:r>
            <a:r>
              <a:rPr lang="en-US" baseline="0" dirty="0" smtClean="0"/>
              <a:t> and only in current situation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6B102-9DCC-47D6-A810-D28A85CA2D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92" name="Picture 20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pic>
        <p:nvPicPr>
          <p:cNvPr id="3094" name="Picture 22" descr="banner0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pic>
        <p:nvPicPr>
          <p:cNvPr id="3090" name="Picture 18" descr="lat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sp>
        <p:nvSpPr>
          <p:cNvPr id="3095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93BCB32C-C572-4A46-9DAA-9B8ABF2F456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7783B32D-2807-4D62-8F13-2EC81E122435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bg1">
                  <a:lumMod val="50000"/>
                </a:schemeClr>
              </a:buClr>
              <a:defRPr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01918749-AD1E-40D9-8C0E-31D74570BF10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8FC44A91-7387-4A2D-B620-44393474F57B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8FB20F33-BF2C-421C-B54A-7768470B484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2C37DDEA-0143-41E8-AF93-782711000ACD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519029AD-54C9-47E6-8F96-E46293AC8C44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526B9C94-2291-43C3-AF8C-C7851FA47E12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9A3B9D13-06A3-4759-BB82-57B83E53FEF6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959F0C8E-98BA-47AA-89D7-1B8B7634E7A7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banner-ITonly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</a:t>
            </a:r>
            <a:r>
              <a:rPr lang="en-US" dirty="0">
                <a:solidFill>
                  <a:srgbClr val="3861AA"/>
                </a:solidFill>
              </a:rPr>
              <a:t>- </a:t>
            </a:r>
            <a:fld id="{D93AD68F-F7DC-4CAD-AC31-D7B7418DE013}" type="slidenum">
              <a:rPr lang="en-US">
                <a:solidFill>
                  <a:srgbClr val="3861AA"/>
                </a:solidFill>
              </a:rPr>
              <a:pPr/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043" name="Picture 19" descr="lat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pic>
        <p:nvPicPr>
          <p:cNvPr id="1045" name="Picture 21" descr="CERNlogo-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 b="1">
          <a:solidFill>
            <a:srgbClr val="00529E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>
            <a:lumMod val="75000"/>
          </a:schemeClr>
        </a:buClr>
        <a:buFont typeface="Wingdings" pitchFamily="2" charset="2"/>
        <a:buChar char=""/>
        <a:defRPr sz="2400" b="1">
          <a:solidFill>
            <a:schemeClr val="bg2">
              <a:lumMod val="75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8.wmf"/><Relationship Id="rId5" Type="http://schemas.openxmlformats.org/officeDocument/2006/relationships/image" Target="../media/image7.wmf"/><Relationship Id="rId6" Type="http://schemas.openxmlformats.org/officeDocument/2006/relationships/image" Target="../media/image9.wmf"/><Relationship Id="rId7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057400"/>
            <a:ext cx="7239000" cy="2003425"/>
          </a:xfrm>
        </p:spPr>
        <p:txBody>
          <a:bodyPr/>
          <a:lstStyle/>
          <a:p>
            <a:r>
              <a:rPr lang="en-US" dirty="0" smtClean="0"/>
              <a:t>CERN CA</a:t>
            </a:r>
            <a:br>
              <a:rPr lang="en-US" dirty="0" smtClean="0"/>
            </a:br>
            <a:r>
              <a:rPr lang="en-US" sz="2800" dirty="0" smtClean="0"/>
              <a:t>Robot certificates naming</a:t>
            </a:r>
            <a:endParaRPr lang="en-US" sz="3200" dirty="0">
              <a:solidFill>
                <a:srgbClr val="CC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648200"/>
            <a:ext cx="6400800" cy="1524000"/>
          </a:xfrm>
        </p:spPr>
        <p:txBody>
          <a:bodyPr>
            <a:normAutofit/>
          </a:bodyPr>
          <a:lstStyle/>
          <a:p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Alexey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Tselishchev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Emmanuel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Ormancey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CERN - IT/IS</a:t>
            </a:r>
          </a:p>
          <a:p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EUGridPMA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Meeting, Berlin, 14-16 Sep 2009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066800"/>
            <a:ext cx="7696200" cy="4953000"/>
          </a:xfrm>
        </p:spPr>
        <p:txBody>
          <a:bodyPr>
            <a:normAutofit/>
          </a:bodyPr>
          <a:lstStyle/>
          <a:p>
            <a:endParaRPr lang="en-US" sz="2700" b="0" dirty="0" smtClean="0"/>
          </a:p>
          <a:p>
            <a:r>
              <a:rPr lang="en-US" sz="2700" b="0" dirty="0" smtClean="0"/>
              <a:t>Real and legally responsible person is traceable and is associated by </a:t>
            </a:r>
            <a:r>
              <a:rPr lang="en-US" sz="2700" b="0" i="1" dirty="0" err="1" smtClean="0"/>
              <a:t>personID</a:t>
            </a:r>
            <a:endParaRPr lang="en-US" sz="2700" b="0" i="1" dirty="0" smtClean="0"/>
          </a:p>
          <a:p>
            <a:r>
              <a:rPr lang="en-US" sz="2700" b="0" dirty="0" smtClean="0"/>
              <a:t>Fastest response time is guaranteed by CERN (check last IGTF RAT request response time) and the team behind the mailing list set in the </a:t>
            </a:r>
            <a:r>
              <a:rPr lang="en-US" sz="2700" b="0" i="1" dirty="0" err="1" smtClean="0"/>
              <a:t>robotname</a:t>
            </a:r>
            <a:endParaRPr lang="en-US" sz="2700" b="0" i="1" dirty="0" smtClean="0"/>
          </a:p>
          <a:p>
            <a:r>
              <a:rPr lang="en-US" sz="2700" b="0" dirty="0" smtClean="0"/>
              <a:t>Robot creator’s name is not present in the DN, no annual reconfigurations, no privacy concerns, no security risks, warm and fuzzy</a:t>
            </a:r>
            <a:r>
              <a:rPr lang="en-US" sz="2700" b="0" dirty="0" smtClean="0">
                <a:sym typeface="Wingdings" pitchFamily="2" charset="2"/>
              </a:rPr>
              <a:t></a:t>
            </a:r>
            <a:endParaRPr lang="en-US" sz="2700" b="0" dirty="0" smtClean="0"/>
          </a:p>
          <a:p>
            <a:endParaRPr lang="en-GB" sz="27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10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11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5" name="Content Placeholder 3" descr="ques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066800"/>
            <a:ext cx="4953000" cy="4953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4953000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Robot certificates at CERN</a:t>
            </a:r>
          </a:p>
          <a:p>
            <a:r>
              <a:rPr lang="en-GB" dirty="0" smtClean="0"/>
              <a:t>Possible DN components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personID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err="1" smtClean="0">
                <a:sym typeface="Wingdings" pitchFamily="2" charset="2"/>
              </a:rPr>
              <a:t>robotName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Endorser model</a:t>
            </a:r>
          </a:p>
          <a:p>
            <a:pPr lvl="0"/>
            <a:r>
              <a:rPr lang="en-GB" dirty="0" smtClean="0"/>
              <a:t>Security overview</a:t>
            </a:r>
          </a:p>
          <a:p>
            <a:pPr lvl="0"/>
            <a:r>
              <a:rPr lang="en-GB" dirty="0" smtClean="0"/>
              <a:t>Summary </a:t>
            </a:r>
          </a:p>
          <a:p>
            <a:pPr lvl="1">
              <a:buNone/>
            </a:pPr>
            <a:endParaRPr lang="en-GB" dirty="0" smtClean="0">
              <a:sym typeface="Wingdings" pitchFamily="2" charset="2"/>
            </a:endParaRPr>
          </a:p>
          <a:p>
            <a:pPr lvl="1"/>
            <a:endParaRPr lang="en-GB" dirty="0" smtClean="0">
              <a:sym typeface="Wingdings" pitchFamily="2" charset="2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certificates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Nothing is implemented so far</a:t>
            </a:r>
          </a:p>
          <a:p>
            <a:pPr lvl="1"/>
            <a:r>
              <a:rPr lang="en-US" dirty="0" smtClean="0"/>
              <a:t>IT</a:t>
            </a:r>
            <a:r>
              <a:rPr lang="en-US" dirty="0" smtClean="0"/>
              <a:t>/GD requested CERN CA to issue robot certificates</a:t>
            </a:r>
            <a:endParaRPr lang="en-US" dirty="0" smtClean="0"/>
          </a:p>
          <a:p>
            <a:pPr lvl="1"/>
            <a:r>
              <a:rPr lang="en-US" dirty="0" smtClean="0"/>
              <a:t>To be used in monitoring framework</a:t>
            </a:r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3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 for robot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0" dirty="0" smtClean="0"/>
              <a:t>CN=</a:t>
            </a:r>
            <a:r>
              <a:rPr lang="en-US" b="0" dirty="0" err="1" smtClean="0"/>
              <a:t>Robot:[</a:t>
            </a:r>
            <a:r>
              <a:rPr lang="en-US" b="0" dirty="0" err="1" smtClean="0">
                <a:solidFill>
                  <a:srgbClr val="FF0000"/>
                </a:solidFill>
              </a:rPr>
              <a:t>robotname</a:t>
            </a:r>
            <a:r>
              <a:rPr lang="en-US" b="0" dirty="0" smtClean="0"/>
              <a:t>],</a:t>
            </a:r>
          </a:p>
          <a:p>
            <a:pPr>
              <a:buNone/>
            </a:pPr>
            <a:r>
              <a:rPr lang="en-US" b="0" dirty="0" smtClean="0"/>
              <a:t>CN=</a:t>
            </a:r>
            <a:r>
              <a:rPr lang="en-US" b="0" dirty="0" err="1" smtClean="0">
                <a:solidFill>
                  <a:srgbClr val="FF0000"/>
                </a:solidFill>
              </a:rPr>
              <a:t>personID</a:t>
            </a:r>
            <a:r>
              <a:rPr lang="en-US" b="0" dirty="0" smtClean="0"/>
              <a:t>,</a:t>
            </a:r>
          </a:p>
          <a:p>
            <a:pPr>
              <a:buNone/>
            </a:pPr>
            <a:r>
              <a:rPr lang="en-US" b="0" dirty="0" smtClean="0"/>
              <a:t>CN=</a:t>
            </a:r>
            <a:r>
              <a:rPr lang="en-US" b="0" dirty="0" err="1" smtClean="0"/>
              <a:t>robotLogin</a:t>
            </a:r>
            <a:r>
              <a:rPr lang="en-US" b="0" dirty="0" smtClean="0"/>
              <a:t>,</a:t>
            </a:r>
          </a:p>
          <a:p>
            <a:pPr>
              <a:buNone/>
            </a:pPr>
            <a:r>
              <a:rPr lang="en-US" b="0" dirty="0" smtClean="0"/>
              <a:t>OU=Users,</a:t>
            </a:r>
          </a:p>
          <a:p>
            <a:pPr>
              <a:buNone/>
            </a:pPr>
            <a:r>
              <a:rPr lang="en-US" b="0" dirty="0" smtClean="0"/>
              <a:t>OU=Organic Units,</a:t>
            </a:r>
          </a:p>
          <a:p>
            <a:pPr>
              <a:buNone/>
            </a:pPr>
            <a:r>
              <a:rPr lang="en-US" b="0" dirty="0" smtClean="0"/>
              <a:t>DC=</a:t>
            </a:r>
            <a:r>
              <a:rPr lang="en-US" b="0" dirty="0" err="1" smtClean="0"/>
              <a:t>cern</a:t>
            </a:r>
            <a:r>
              <a:rPr lang="en-US" b="0" dirty="0" smtClean="0"/>
              <a:t>,</a:t>
            </a:r>
          </a:p>
          <a:p>
            <a:pPr>
              <a:buNone/>
            </a:pPr>
            <a:r>
              <a:rPr lang="en-US" b="0" dirty="0" smtClean="0"/>
              <a:t>DC=</a:t>
            </a:r>
            <a:r>
              <a:rPr lang="en-US" b="0" dirty="0" err="1" smtClean="0"/>
              <a:t>ch</a:t>
            </a:r>
            <a:r>
              <a:rPr lang="en-US" b="0" dirty="0" smtClean="0"/>
              <a:t> </a:t>
            </a:r>
          </a:p>
          <a:p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4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personID+robotName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1054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Robot owner/creator</a:t>
            </a:r>
          </a:p>
          <a:p>
            <a:pPr lvl="2"/>
            <a:r>
              <a:rPr lang="en-US" sz="1800" dirty="0" smtClean="0">
                <a:solidFill>
                  <a:srgbClr val="008000"/>
                </a:solidFill>
              </a:rPr>
              <a:t>No possible tracking issues, response time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Personnel rotation, reconfiguration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Privacy issues</a:t>
            </a:r>
          </a:p>
          <a:p>
            <a:pPr lvl="2">
              <a:buNone/>
            </a:pP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         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</a:t>
            </a:r>
            <a:r>
              <a:rPr lang="en-US" dirty="0" smtClean="0"/>
              <a:t> Some relevant permanent person</a:t>
            </a:r>
          </a:p>
          <a:p>
            <a:pPr lvl="2">
              <a:buNone/>
            </a:pPr>
            <a:r>
              <a:rPr lang="en-US" dirty="0" smtClean="0"/>
              <a:t>             </a:t>
            </a:r>
            <a:r>
              <a:rPr lang="en-US" dirty="0" smtClean="0">
                <a:solidFill>
                  <a:srgbClr val="008000"/>
                </a:solidFill>
              </a:rPr>
              <a:t>No reconfiguration, no personnel rotation</a:t>
            </a:r>
          </a:p>
          <a:p>
            <a:pPr lvl="2">
              <a:buNone/>
            </a:pPr>
            <a:r>
              <a:rPr lang="en-US" dirty="0" smtClean="0"/>
              <a:t>             </a:t>
            </a:r>
            <a:r>
              <a:rPr lang="en-US" dirty="0" smtClean="0">
                <a:solidFill>
                  <a:srgbClr val="FF0000"/>
                </a:solidFill>
              </a:rPr>
              <a:t>Slow response time, difficult tracking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Robot team</a:t>
            </a:r>
          </a:p>
          <a:p>
            <a:pPr lvl="2"/>
            <a:r>
              <a:rPr lang="en-US" dirty="0" smtClean="0">
                <a:solidFill>
                  <a:srgbClr val="008000"/>
                </a:solidFill>
              </a:rPr>
              <a:t>Fast response time, no rotation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Obvious certificate sharing is not allowed </a:t>
            </a:r>
          </a:p>
          <a:p>
            <a:pPr lvl="2"/>
            <a:endParaRPr lang="en-US" dirty="0" smtClean="0"/>
          </a:p>
          <a:p>
            <a:pPr lvl="1"/>
            <a:endParaRPr lang="en-US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00" y="1066800"/>
            <a:ext cx="1295400" cy="1597534"/>
            <a:chOff x="4171950" y="1666874"/>
            <a:chExt cx="1619250" cy="1994672"/>
          </a:xfrm>
        </p:grpSpPr>
        <p:pic>
          <p:nvPicPr>
            <p:cNvPr id="6" name="Picture 7" descr="C:\Users\unco\AppData\Local\Microsoft\Windows\Temporary Internet Files\Content.IE5\AHU9JZI0\MCj0440127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71950" y="1666874"/>
              <a:ext cx="1600200" cy="161423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210050" y="3200400"/>
              <a:ext cx="1581150" cy="46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  </a:t>
              </a:r>
              <a:r>
                <a:rPr lang="en-US" sz="1200" i="1" dirty="0" smtClean="0">
                  <a:solidFill>
                    <a:srgbClr val="0070C0"/>
                  </a:solidFill>
                </a:rPr>
                <a:t>Robot creator</a:t>
              </a:r>
              <a:endParaRPr lang="en-GB" sz="12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663700" y="2705100"/>
            <a:ext cx="1066800" cy="1725140"/>
            <a:chOff x="1524000" y="1714500"/>
            <a:chExt cx="1387475" cy="2326121"/>
          </a:xfrm>
        </p:grpSpPr>
        <p:pic>
          <p:nvPicPr>
            <p:cNvPr id="9" name="Picture 3" descr="C:\Users\unco\AppData\Local\Microsoft\Windows\Temporary Internet Files\Content.IE5\AHU9JZI0\MCj0439945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1714500"/>
              <a:ext cx="1387475" cy="18034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1600201" y="3667125"/>
              <a:ext cx="1219200" cy="373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rgbClr val="0070C0"/>
                  </a:solidFill>
                </a:rPr>
                <a:t>Permanent</a:t>
              </a:r>
              <a:endParaRPr lang="en-GB" sz="12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378700" y="4521200"/>
            <a:ext cx="1447800" cy="1637827"/>
            <a:chOff x="6400800" y="1647825"/>
            <a:chExt cx="2144712" cy="2430332"/>
          </a:xfrm>
        </p:grpSpPr>
        <p:pic>
          <p:nvPicPr>
            <p:cNvPr id="12" name="Picture 9" descr="C:\Program Files\Microsoft Office\MEDIA\CAGCAT10\j0149481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0800" y="1647825"/>
              <a:ext cx="2144712" cy="2179638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7029450" y="3667125"/>
              <a:ext cx="990600" cy="411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rgbClr val="0070C0"/>
                  </a:solidFill>
                </a:rPr>
                <a:t>Team</a:t>
              </a:r>
              <a:endParaRPr lang="en-GB" sz="1200" i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90600"/>
            <a:ext cx="7543800" cy="5029200"/>
          </a:xfrm>
        </p:spPr>
        <p:txBody>
          <a:bodyPr/>
          <a:lstStyle/>
          <a:p>
            <a:pPr>
              <a:buNone/>
            </a:pPr>
            <a:r>
              <a:rPr lang="en-US" sz="2000" b="0" dirty="0" err="1" smtClean="0"/>
              <a:t>personID</a:t>
            </a:r>
            <a:r>
              <a:rPr lang="en-US" sz="2000" b="0" dirty="0" smtClean="0"/>
              <a:t>=endorser, </a:t>
            </a:r>
            <a:r>
              <a:rPr lang="en-US" sz="2000" b="0" dirty="0" err="1" smtClean="0"/>
              <a:t>robotname</a:t>
            </a:r>
            <a:r>
              <a:rPr lang="en-US" sz="2000" b="0" dirty="0" smtClean="0"/>
              <a:t> = </a:t>
            </a:r>
            <a:r>
              <a:rPr lang="en-US" sz="2000" b="0" dirty="0" err="1" smtClean="0"/>
              <a:t>teamMailingList</a:t>
            </a:r>
            <a:r>
              <a:rPr lang="en-US" sz="2000" b="0" dirty="0" smtClean="0"/>
              <a:t> (incl. endorser)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6</a:t>
            </a:fld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000500" y="1714500"/>
            <a:ext cx="1619250" cy="1902858"/>
            <a:chOff x="4171950" y="1666874"/>
            <a:chExt cx="1619250" cy="1902858"/>
          </a:xfrm>
        </p:grpSpPr>
        <p:pic>
          <p:nvPicPr>
            <p:cNvPr id="1031" name="Picture 7" descr="C:\Users\unco\AppData\Local\Microsoft\Windows\Temporary Internet Files\Content.IE5\AHU9JZI0\MCj0440127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71950" y="1666874"/>
              <a:ext cx="1600200" cy="1614237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4210050" y="3200400"/>
              <a:ext cx="1581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  </a:t>
              </a:r>
              <a:r>
                <a:rPr lang="en-US" sz="1600" i="1" dirty="0" smtClean="0">
                  <a:solidFill>
                    <a:srgbClr val="0070C0"/>
                  </a:solidFill>
                </a:rPr>
                <a:t>Robot creator</a:t>
              </a:r>
              <a:endParaRPr lang="en-GB" sz="1600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524000" y="1714500"/>
            <a:ext cx="1387475" cy="2321957"/>
            <a:chOff x="1524000" y="1714500"/>
            <a:chExt cx="1387475" cy="2321957"/>
          </a:xfrm>
        </p:grpSpPr>
        <p:pic>
          <p:nvPicPr>
            <p:cNvPr id="1027" name="Picture 3" descr="C:\Users\unco\AppData\Local\Microsoft\Windows\Temporary Internet Files\Content.IE5\AHU9JZI0\MCj04399450000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1714500"/>
              <a:ext cx="1387475" cy="18034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1600200" y="3667125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Endorser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257800" y="3848100"/>
            <a:ext cx="1768475" cy="2236232"/>
            <a:chOff x="5257800" y="4038600"/>
            <a:chExt cx="1768475" cy="2236232"/>
          </a:xfrm>
        </p:grpSpPr>
        <p:pic>
          <p:nvPicPr>
            <p:cNvPr id="1036" name="Picture 12" descr="C:\Users\unco\AppData\Local\Microsoft\Windows\Temporary Internet Files\Content.IE5\Z83734SH\MCj0436159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0" y="4038600"/>
              <a:ext cx="1692275" cy="1841500"/>
            </a:xfrm>
            <a:prstGeom prst="rect">
              <a:avLst/>
            </a:prstGeom>
            <a:noFill/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sp>
          <p:nvSpPr>
            <p:cNvPr id="18" name="TextBox 17"/>
            <p:cNvSpPr txBox="1"/>
            <p:nvPr/>
          </p:nvSpPr>
          <p:spPr>
            <a:xfrm>
              <a:off x="5257800" y="59055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Legal requests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10300" y="1285875"/>
            <a:ext cx="2144712" cy="2388632"/>
            <a:chOff x="6400800" y="1647825"/>
            <a:chExt cx="2144712" cy="2388632"/>
          </a:xfrm>
        </p:grpSpPr>
        <p:pic>
          <p:nvPicPr>
            <p:cNvPr id="1033" name="Picture 9" descr="C:\Program Files\Microsoft Office\MEDIA\CAGCAT10\j0149481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00800" y="1647825"/>
              <a:ext cx="2144712" cy="2179638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7029450" y="3667125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Team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743200" y="4152900"/>
            <a:ext cx="1793223" cy="2198132"/>
            <a:chOff x="4267200" y="4267200"/>
            <a:chExt cx="1793223" cy="2198132"/>
          </a:xfrm>
        </p:grpSpPr>
        <p:pic>
          <p:nvPicPr>
            <p:cNvPr id="1043" name="Picture 19" descr="C:\Program Files\Microsoft Office\MEDIA\CAGCAT10\j0233018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67200" y="4267200"/>
              <a:ext cx="1793223" cy="1820862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4476750" y="60960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70C0"/>
                  </a:solidFill>
                </a:rPr>
                <a:t>  CA or VO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8" name="Left Arrow 27"/>
          <p:cNvSpPr/>
          <p:nvPr/>
        </p:nvSpPr>
        <p:spPr>
          <a:xfrm>
            <a:off x="3276600" y="2171700"/>
            <a:ext cx="685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 rot="2382068">
            <a:off x="2841172" y="3816417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19108248">
            <a:off x="3886200" y="36957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7172325" y="4095750"/>
            <a:ext cx="1905000" cy="1976854"/>
            <a:chOff x="7134225" y="4038600"/>
            <a:chExt cx="1905000" cy="1976854"/>
          </a:xfrm>
        </p:grpSpPr>
        <p:pic>
          <p:nvPicPr>
            <p:cNvPr id="1044" name="Picture 20" descr="C:\Program Files\Microsoft Office\MEDIA\CAGCAT10\j0332268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91400" y="4038600"/>
              <a:ext cx="1382438" cy="156210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7134225" y="5676900"/>
              <a:ext cx="1905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solidFill>
                    <a:srgbClr val="0070C0"/>
                  </a:solidFill>
                </a:rPr>
                <a:t>Technical requests</a:t>
              </a:r>
              <a:endParaRPr lang="en-GB" sz="1600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41" name="Left Arrow 40"/>
          <p:cNvSpPr/>
          <p:nvPr/>
        </p:nvSpPr>
        <p:spPr>
          <a:xfrm>
            <a:off x="4648200" y="4762500"/>
            <a:ext cx="533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Left-Right Arrow 41"/>
          <p:cNvSpPr/>
          <p:nvPr/>
        </p:nvSpPr>
        <p:spPr>
          <a:xfrm rot="2339436">
            <a:off x="3037045" y="3622910"/>
            <a:ext cx="6858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Up Arrow 42"/>
          <p:cNvSpPr/>
          <p:nvPr/>
        </p:nvSpPr>
        <p:spPr>
          <a:xfrm>
            <a:off x="7848600" y="3543300"/>
            <a:ext cx="2286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Left-Right Arrow 43"/>
          <p:cNvSpPr/>
          <p:nvPr/>
        </p:nvSpPr>
        <p:spPr>
          <a:xfrm>
            <a:off x="5638800" y="2171700"/>
            <a:ext cx="6096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8C654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8C654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8C654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is proposed like that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Robotname</a:t>
            </a:r>
            <a:r>
              <a:rPr lang="en-US" dirty="0" smtClean="0"/>
              <a:t> without full name</a:t>
            </a:r>
          </a:p>
          <a:p>
            <a:pPr lvl="1"/>
            <a:endParaRPr lang="en-US" b="0" dirty="0" smtClean="0"/>
          </a:p>
          <a:p>
            <a:pPr lvl="1"/>
            <a:r>
              <a:rPr lang="en-US" b="0" dirty="0" smtClean="0"/>
              <a:t>To avoid reconfiguring and redeploying framework every time when the requester (!) of the certificate leaves or changes job (due to frequent manpower turnover)</a:t>
            </a:r>
          </a:p>
          <a:p>
            <a:pPr lvl="1"/>
            <a:r>
              <a:rPr lang="en-US" b="0" dirty="0" smtClean="0"/>
              <a:t>To avoid privacy issues (when person leaves or changes job logs still contain his or her name and not the name of a new responsible)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7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won’t change anything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Robotname</a:t>
            </a:r>
            <a:r>
              <a:rPr lang="en-US" dirty="0" smtClean="0"/>
              <a:t> without full name</a:t>
            </a:r>
          </a:p>
          <a:p>
            <a:pPr lvl="1"/>
            <a:endParaRPr lang="en-US" b="0" dirty="0" smtClean="0"/>
          </a:p>
          <a:p>
            <a:pPr lvl="1"/>
            <a:r>
              <a:rPr lang="en-US" b="0" dirty="0" smtClean="0"/>
              <a:t>Full name in CN does </a:t>
            </a:r>
            <a:r>
              <a:rPr lang="en-US" b="0" i="1" dirty="0" smtClean="0"/>
              <a:t>not</a:t>
            </a:r>
            <a:r>
              <a:rPr lang="en-US" b="0" dirty="0" smtClean="0"/>
              <a:t> represent any person unambiguously (at least at CERN), person ID does</a:t>
            </a:r>
          </a:p>
          <a:p>
            <a:pPr lvl="2"/>
            <a:r>
              <a:rPr lang="en-GB" sz="1600" dirty="0" smtClean="0"/>
              <a:t>SMITH David    pha01djs@sheffield.ac.uk   </a:t>
            </a:r>
            <a:r>
              <a:rPr lang="en-GB" sz="1600" dirty="0" smtClean="0">
                <a:solidFill>
                  <a:srgbClr val="FF0000"/>
                </a:solidFill>
              </a:rPr>
              <a:t>635269</a:t>
            </a:r>
          </a:p>
          <a:p>
            <a:pPr lvl="2"/>
            <a:r>
              <a:rPr lang="en-GB" sz="1600" dirty="0" smtClean="0"/>
              <a:t>SMITH David    smith@cenbg.in2p3.fr   </a:t>
            </a:r>
            <a:r>
              <a:rPr lang="en-GB" sz="1600" dirty="0" smtClean="0">
                <a:solidFill>
                  <a:srgbClr val="FF0000"/>
                </a:solidFill>
              </a:rPr>
              <a:t>622755</a:t>
            </a:r>
          </a:p>
          <a:p>
            <a:pPr lvl="2"/>
            <a:r>
              <a:rPr lang="en-GB" sz="1600" dirty="0" smtClean="0"/>
              <a:t>SMITH David    David.Smith@cern.ch   </a:t>
            </a:r>
            <a:r>
              <a:rPr lang="en-GB" sz="1600" dirty="0" smtClean="0">
                <a:solidFill>
                  <a:srgbClr val="FF0000"/>
                </a:solidFill>
              </a:rPr>
              <a:t>477857</a:t>
            </a:r>
          </a:p>
          <a:p>
            <a:pPr lvl="1"/>
            <a:r>
              <a:rPr lang="en-US" b="0" dirty="0" smtClean="0"/>
              <a:t>AFAIK there is no policy that specifies steps to trace end person without contacting corresponding VO and/or </a:t>
            </a:r>
            <a:r>
              <a:rPr lang="en-US" b="0" dirty="0" smtClean="0"/>
              <a:t>CA </a:t>
            </a:r>
          </a:p>
          <a:p>
            <a:pPr lvl="1"/>
            <a:r>
              <a:rPr lang="en-US" b="0" dirty="0" smtClean="0"/>
              <a:t>Presence of the full name in the DN creates </a:t>
            </a:r>
            <a:r>
              <a:rPr lang="en-US" dirty="0" smtClean="0"/>
              <a:t>false</a:t>
            </a:r>
            <a:r>
              <a:rPr lang="en-US" b="0" dirty="0" smtClean="0"/>
              <a:t> sense of warm and fuzzy </a:t>
            </a:r>
            <a:r>
              <a:rPr lang="en-US" b="0" dirty="0" smtClean="0"/>
              <a:t>feeling. 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8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How, again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security measures</a:t>
            </a:r>
          </a:p>
          <a:p>
            <a:endParaRPr lang="en-US" dirty="0" smtClean="0"/>
          </a:p>
          <a:p>
            <a:pPr lvl="1"/>
            <a:r>
              <a:rPr lang="en-US" sz="2000" b="0" dirty="0" smtClean="0">
                <a:solidFill>
                  <a:schemeClr val="tx1"/>
                </a:solidFill>
              </a:rPr>
              <a:t>Offline face-to-face issuance procedure can be implemented (both endorser, representing CERN department and</a:t>
            </a:r>
            <a:r>
              <a:rPr lang="en-US" sz="2000" b="0" dirty="0" smtClean="0">
                <a:solidFill>
                  <a:schemeClr val="tx1"/>
                </a:solidFill>
              </a:rPr>
              <a:t> robot </a:t>
            </a:r>
            <a:r>
              <a:rPr lang="en-US" sz="2000" b="0" dirty="0" smtClean="0">
                <a:solidFill>
                  <a:schemeClr val="tx1"/>
                </a:solidFill>
              </a:rPr>
              <a:t>owner will come to CA managers in person, CA website will not support such requests)</a:t>
            </a:r>
          </a:p>
          <a:p>
            <a:pPr lvl="1"/>
            <a:r>
              <a:rPr lang="en-US" sz="2000" b="0" dirty="0" smtClean="0">
                <a:solidFill>
                  <a:schemeClr val="tx1"/>
                </a:solidFill>
              </a:rPr>
              <a:t>Endorser’s </a:t>
            </a:r>
            <a:r>
              <a:rPr lang="en-US" sz="2000" b="0" i="1" dirty="0" err="1" smtClean="0">
                <a:solidFill>
                  <a:schemeClr val="tx1"/>
                </a:solidFill>
              </a:rPr>
              <a:t>personID</a:t>
            </a:r>
            <a:r>
              <a:rPr lang="en-US" sz="2000" b="0" dirty="0" smtClean="0">
                <a:solidFill>
                  <a:schemeClr val="tx1"/>
                </a:solidFill>
              </a:rPr>
              <a:t> will be included in the DN, identifying end person</a:t>
            </a:r>
          </a:p>
          <a:p>
            <a:pPr lvl="1"/>
            <a:r>
              <a:rPr lang="en-US" sz="2000" b="0" dirty="0" smtClean="0">
                <a:solidFill>
                  <a:schemeClr val="tx1"/>
                </a:solidFill>
              </a:rPr>
              <a:t>Robot’s name </a:t>
            </a:r>
            <a:r>
              <a:rPr lang="en-US" sz="2000" b="0" i="1" dirty="0" err="1" smtClean="0">
                <a:solidFill>
                  <a:schemeClr val="tx1"/>
                </a:solidFill>
              </a:rPr>
              <a:t>robotname</a:t>
            </a:r>
            <a:r>
              <a:rPr lang="en-US" sz="2000" b="0" dirty="0" smtClean="0">
                <a:solidFill>
                  <a:schemeClr val="tx1"/>
                </a:solidFill>
              </a:rPr>
              <a:t> will be </a:t>
            </a:r>
            <a:r>
              <a:rPr lang="en-US" sz="2000" b="0" dirty="0" smtClean="0">
                <a:solidFill>
                  <a:schemeClr val="tx1"/>
                </a:solidFill>
              </a:rPr>
              <a:t>set to a local part of robot team’s mailing list to provide 24h response or revocation request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3861AA"/>
                </a:solidFill>
              </a:rPr>
              <a:t>Robot certificate naming - </a:t>
            </a:r>
            <a:fld id="{01918749-AD1E-40D9-8C0E-31D74570BF10}" type="slidenum">
              <a:rPr lang="en-US" smtClean="0">
                <a:solidFill>
                  <a:srgbClr val="3861AA"/>
                </a:solidFill>
              </a:rPr>
              <a:pPr/>
              <a:t>9</a:t>
            </a:fld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578</Words>
  <Application>Microsoft Macintosh PowerPoint</Application>
  <PresentationFormat>On-screen Show (4:3)</PresentationFormat>
  <Paragraphs>95</Paragraphs>
  <Slides>11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CERN CA Robot certificates naming</vt:lpstr>
      <vt:lpstr>Agenda</vt:lpstr>
      <vt:lpstr>Robot certificates at CERN</vt:lpstr>
      <vt:lpstr>DN for robot at CERN</vt:lpstr>
      <vt:lpstr>personID+robotName </vt:lpstr>
      <vt:lpstr>Combined model</vt:lpstr>
      <vt:lpstr>Why it is proposed like that</vt:lpstr>
      <vt:lpstr>Why it won’t change anything</vt:lpstr>
      <vt:lpstr>How, again</vt:lpstr>
      <vt:lpstr>Summary</vt:lpstr>
      <vt:lpstr>Comments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Alex Tselishchev</cp:lastModifiedBy>
  <cp:revision>157</cp:revision>
  <dcterms:created xsi:type="dcterms:W3CDTF">2009-09-13T18:54:31Z</dcterms:created>
  <dcterms:modified xsi:type="dcterms:W3CDTF">2009-09-13T19:09:47Z</dcterms:modified>
</cp:coreProperties>
</file>