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5" r:id="rId8"/>
    <p:sldId id="266" r:id="rId9"/>
    <p:sldId id="267" r:id="rId10"/>
    <p:sldId id="263" r:id="rId11"/>
    <p:sldId id="264" r:id="rId12"/>
    <p:sldId id="269" r:id="rId13"/>
    <p:sldId id="261" r:id="rId14"/>
    <p:sldId id="270" r:id="rId15"/>
    <p:sldId id="273" r:id="rId16"/>
    <p:sldId id="272" r:id="rId17"/>
    <p:sldId id="275" r:id="rId18"/>
    <p:sldId id="271" r:id="rId19"/>
    <p:sldId id="274" r:id="rId20"/>
    <p:sldId id="276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285992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3643314"/>
            <a:ext cx="7772400" cy="1500187"/>
          </a:xfrm>
        </p:spPr>
        <p:txBody>
          <a:bodyPr anchor="ctr" anchorCtr="0"/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44" y="285728"/>
            <a:ext cx="4929222" cy="1019174"/>
          </a:xfrm>
        </p:spPr>
        <p:txBody>
          <a:bodyPr anchor="b">
            <a:noAutofit/>
          </a:bodyPr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00174"/>
            <a:ext cx="5111750" cy="462598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00174"/>
            <a:ext cx="300831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57298"/>
            <a:ext cx="5486400" cy="33702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47577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B722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UK e-Science Certification Authority Self Audit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</a:t>
            </a:r>
          </a:p>
          <a:p>
            <a:r>
              <a:rPr lang="en-US" dirty="0" err="1" smtClean="0"/>
              <a:t>EUGridPMA</a:t>
            </a:r>
            <a:r>
              <a:rPr lang="en-US" dirty="0" smtClean="0"/>
              <a:t> meeting, Berlin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(4) Host/svc </a:t>
            </a:r>
            <a:r>
              <a:rPr lang="en-US" dirty="0" err="1" smtClean="0"/>
              <a:t>authorised</a:t>
            </a:r>
            <a:r>
              <a:rPr lang="en-US" dirty="0" smtClean="0"/>
              <a:t> by owner of DNS or resp. admin</a:t>
            </a:r>
          </a:p>
          <a:p>
            <a:pPr lvl="1"/>
            <a:r>
              <a:rPr lang="en-US" dirty="0" smtClean="0"/>
              <a:t>Local processes inadequate? (soapbox?)</a:t>
            </a:r>
          </a:p>
          <a:p>
            <a:pPr lvl="1"/>
            <a:r>
              <a:rPr lang="en-US" dirty="0" smtClean="0"/>
              <a:t>IT support, delegated, </a:t>
            </a:r>
          </a:p>
          <a:p>
            <a:r>
              <a:rPr lang="en-US" dirty="0" smtClean="0"/>
              <a:t>(44) Cert profile</a:t>
            </a:r>
          </a:p>
          <a:p>
            <a:pPr lvl="1"/>
            <a:r>
              <a:rPr lang="en-US" dirty="0" smtClean="0"/>
              <a:t>EE using </a:t>
            </a:r>
            <a:r>
              <a:rPr lang="en-US" dirty="0" err="1" smtClean="0"/>
              <a:t>nsCertType</a:t>
            </a:r>
            <a:r>
              <a:rPr lang="en-US" dirty="0" smtClean="0"/>
              <a:t> instead of EKU</a:t>
            </a:r>
          </a:p>
          <a:p>
            <a:pPr lvl="1"/>
            <a:r>
              <a:rPr lang="en-US" dirty="0" smtClean="0"/>
              <a:t>Hysterical raisins</a:t>
            </a:r>
          </a:p>
          <a:p>
            <a:pPr lvl="1"/>
            <a:r>
              <a:rPr lang="en-US" dirty="0" smtClean="0"/>
              <a:t>Has been tested by training CAs in the wild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(34)-(35) CRL is v1</a:t>
            </a:r>
          </a:p>
          <a:p>
            <a:pPr lvl="1"/>
            <a:r>
              <a:rPr lang="en-US" dirty="0" smtClean="0"/>
              <a:t>Easy-</a:t>
            </a:r>
            <a:r>
              <a:rPr lang="en-US" dirty="0" err="1" smtClean="0"/>
              <a:t>ish</a:t>
            </a:r>
            <a:r>
              <a:rPr lang="en-US" dirty="0" smtClean="0"/>
              <a:t> to fix so made it D</a:t>
            </a:r>
          </a:p>
          <a:p>
            <a:pPr lvl="1"/>
            <a:r>
              <a:rPr lang="en-US" dirty="0" smtClean="0"/>
              <a:t>Requires change to CP/CPS though</a:t>
            </a:r>
          </a:p>
          <a:p>
            <a:r>
              <a:rPr lang="en-US" dirty="0" smtClean="0"/>
              <a:t>(36) CRL uses MD5</a:t>
            </a:r>
          </a:p>
          <a:p>
            <a:pPr lvl="1"/>
            <a:r>
              <a:rPr lang="en-US" dirty="0" smtClean="0"/>
              <a:t>Should be fixed</a:t>
            </a:r>
          </a:p>
          <a:p>
            <a:r>
              <a:rPr lang="en-US" dirty="0" smtClean="0"/>
              <a:t>(48) Max 5 rekey</a:t>
            </a:r>
          </a:p>
          <a:p>
            <a:pPr lvl="1"/>
            <a:r>
              <a:rPr lang="en-US" dirty="0" smtClean="0"/>
              <a:t>Code to support this doesn’t work: needs support in software AND updated RA procedures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rekey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doesn’t know about key protection</a:t>
            </a:r>
          </a:p>
          <a:p>
            <a:pPr lvl="1"/>
            <a:r>
              <a:rPr lang="en-US" dirty="0" smtClean="0"/>
              <a:t>(But robots are signed outside main DB)</a:t>
            </a:r>
          </a:p>
          <a:p>
            <a:r>
              <a:rPr lang="en-US" dirty="0" smtClean="0"/>
              <a:t>Database gets confused about</a:t>
            </a:r>
          </a:p>
          <a:p>
            <a:pPr lvl="1"/>
            <a:r>
              <a:rPr lang="en-US" dirty="0" smtClean="0"/>
              <a:t>Scheduled </a:t>
            </a:r>
            <a:r>
              <a:rPr lang="en-US" dirty="0" err="1" smtClean="0"/>
              <a:t>vs</a:t>
            </a:r>
            <a:r>
              <a:rPr lang="en-US" dirty="0" smtClean="0"/>
              <a:t> unscheduled rekey</a:t>
            </a:r>
          </a:p>
          <a:p>
            <a:pPr lvl="1"/>
            <a:r>
              <a:rPr lang="en-US" dirty="0" smtClean="0"/>
              <a:t>Following the renewal trail</a:t>
            </a:r>
          </a:p>
          <a:p>
            <a:pPr lvl="1"/>
            <a:r>
              <a:rPr lang="en-US" dirty="0" smtClean="0"/>
              <a:t>All the data is there but is cumbersome to extract</a:t>
            </a:r>
          </a:p>
          <a:p>
            <a:pPr lvl="1"/>
            <a:r>
              <a:rPr lang="en-US" dirty="0" smtClean="0"/>
              <a:t>Database schema not optimal for how we use it</a:t>
            </a:r>
          </a:p>
          <a:p>
            <a:r>
              <a:rPr lang="en-US" dirty="0" smtClean="0"/>
              <a:t>What to do about Roaming RAs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 (interesting ones)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(39) “No shared certificates”</a:t>
            </a:r>
          </a:p>
          <a:p>
            <a:pPr lvl="1"/>
            <a:r>
              <a:rPr lang="en-US" dirty="0" smtClean="0"/>
              <a:t>Users sharing private keys</a:t>
            </a:r>
          </a:p>
          <a:p>
            <a:pPr lvl="1"/>
            <a:r>
              <a:rPr lang="en-US" dirty="0" smtClean="0"/>
              <a:t>Long lived proxies</a:t>
            </a:r>
          </a:p>
          <a:p>
            <a:r>
              <a:rPr lang="en-US" dirty="0" smtClean="0"/>
              <a:t>(61) Data protection regulation</a:t>
            </a:r>
          </a:p>
          <a:p>
            <a:pPr lvl="1"/>
            <a:r>
              <a:rPr lang="en-US" dirty="0" smtClean="0"/>
              <a:t>Six pages (Appendix B) of legalese</a:t>
            </a:r>
          </a:p>
          <a:p>
            <a:r>
              <a:rPr lang="en-US" dirty="0" smtClean="0"/>
              <a:t>“Ownership” of host </a:t>
            </a:r>
            <a:r>
              <a:rPr lang="en-US" dirty="0" err="1" smtClean="0"/>
              <a:t>certs</a:t>
            </a:r>
            <a:r>
              <a:rPr lang="en-US" dirty="0" smtClean="0"/>
              <a:t> and how it’s checked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of this is not really the point</a:t>
            </a:r>
          </a:p>
          <a:p>
            <a:pPr lvl="1"/>
            <a:r>
              <a:rPr lang="en-US" dirty="0" smtClean="0"/>
              <a:t>Well, it is, but it isn’t</a:t>
            </a:r>
          </a:p>
          <a:p>
            <a:r>
              <a:rPr lang="en-US" dirty="0" smtClean="0"/>
              <a:t>CA is showing signs of age, creaking, trying to cope with growth</a:t>
            </a:r>
          </a:p>
          <a:p>
            <a:r>
              <a:rPr lang="en-US" dirty="0" smtClean="0"/>
              <a:t>Software support MUST improve</a:t>
            </a:r>
          </a:p>
          <a:p>
            <a:pPr lvl="1"/>
            <a:r>
              <a:rPr lang="en-US" dirty="0" smtClean="0"/>
              <a:t>Signing software is unforgiving of CA operator error</a:t>
            </a:r>
          </a:p>
          <a:p>
            <a:pPr lvl="1"/>
            <a:r>
              <a:rPr lang="en-US" dirty="0" smtClean="0"/>
              <a:t>And operator staff have turned over completely</a:t>
            </a:r>
          </a:p>
          <a:p>
            <a:pPr lvl="1"/>
            <a:r>
              <a:rPr lang="en-US" dirty="0" smtClean="0"/>
              <a:t>Software must support IGTF </a:t>
            </a:r>
            <a:r>
              <a:rPr lang="en-US" dirty="0" err="1" smtClean="0"/>
              <a:t>req’d</a:t>
            </a:r>
            <a:r>
              <a:rPr lang="en-US" dirty="0" smtClean="0"/>
              <a:t> processes</a:t>
            </a:r>
          </a:p>
          <a:p>
            <a:pPr lvl="1"/>
            <a:r>
              <a:rPr lang="en-US" dirty="0" smtClean="0"/>
              <a:t>Better automated checks of requests</a:t>
            </a:r>
          </a:p>
          <a:p>
            <a:r>
              <a:rPr lang="en-US" dirty="0" smtClean="0"/>
              <a:t>Procedure documents need updating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CRL D/L failure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you asked…</a:t>
            </a:r>
          </a:p>
          <a:p>
            <a:r>
              <a:rPr lang="en-US" dirty="0" smtClean="0"/>
              <a:t>Tier1/NGS main machine room cooling failed</a:t>
            </a:r>
          </a:p>
          <a:p>
            <a:pPr lvl="1"/>
            <a:r>
              <a:rPr lang="en-US" dirty="0" smtClean="0"/>
              <a:t>Twice in three days, during August</a:t>
            </a:r>
          </a:p>
          <a:p>
            <a:r>
              <a:rPr lang="en-US" dirty="0" smtClean="0"/>
              <a:t>Temperature rose to 45 deg</a:t>
            </a:r>
          </a:p>
          <a:p>
            <a:pPr lvl="1"/>
            <a:r>
              <a:rPr lang="en-US" dirty="0" smtClean="0"/>
              <a:t>Service emergency shutdown</a:t>
            </a:r>
          </a:p>
          <a:p>
            <a:pPr lvl="1"/>
            <a:r>
              <a:rPr lang="en-US" dirty="0" smtClean="0"/>
              <a:t>Not supposed to be single point of failure</a:t>
            </a:r>
          </a:p>
          <a:p>
            <a:r>
              <a:rPr lang="en-US" dirty="0" smtClean="0"/>
              <a:t>Temporary CDP brought up</a:t>
            </a:r>
          </a:p>
          <a:p>
            <a:pPr lvl="1"/>
            <a:r>
              <a:rPr lang="en-US" dirty="0" smtClean="0"/>
              <a:t>Not sure how well it worked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Stay with current version of hacked </a:t>
            </a:r>
            <a:r>
              <a:rPr lang="en-US" dirty="0" err="1" smtClean="0"/>
              <a:t>OpenCA</a:t>
            </a:r>
            <a:endParaRPr lang="en-US" dirty="0" smtClean="0"/>
          </a:p>
          <a:p>
            <a:pPr marL="914400" lvl="1" indent="-514350"/>
            <a:r>
              <a:rPr lang="en-US" dirty="0" smtClean="0"/>
              <a:t>Make even more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Update to latest version of </a:t>
            </a:r>
            <a:r>
              <a:rPr lang="en-US" dirty="0" err="1" smtClean="0"/>
              <a:t>OpenCA</a:t>
            </a:r>
            <a:endParaRPr lang="en-US" dirty="0" smtClean="0"/>
          </a:p>
          <a:p>
            <a:pPr marL="914400" lvl="1" indent="-514350"/>
            <a:r>
              <a:rPr lang="en-US" dirty="0" smtClean="0"/>
              <a:t>Make even more than even more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from scratch but import old stuff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Replace browser support with Java clients and simpler online interface</a:t>
            </a:r>
          </a:p>
          <a:p>
            <a:pPr marL="514350" indent="-514350">
              <a:buNone/>
            </a:pPr>
            <a:r>
              <a:rPr lang="en-US" dirty="0" smtClean="0"/>
              <a:t>Outcome depends partly on available staff effort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Introduced a TAG</a:t>
            </a:r>
          </a:p>
          <a:p>
            <a:pPr lvl="1"/>
            <a:r>
              <a:rPr lang="en-US" dirty="0" smtClean="0"/>
              <a:t>Technical Advisory Group</a:t>
            </a:r>
          </a:p>
          <a:p>
            <a:pPr lvl="1"/>
            <a:r>
              <a:rPr lang="en-US" dirty="0" smtClean="0"/>
              <a:t>Being made part of NGS 3</a:t>
            </a:r>
          </a:p>
          <a:p>
            <a:pPr lvl="1"/>
            <a:r>
              <a:rPr lang="en-US" dirty="0" smtClean="0"/>
              <a:t>Stakeholder representation (mostly RPs):</a:t>
            </a:r>
          </a:p>
          <a:p>
            <a:pPr lvl="2"/>
            <a:r>
              <a:rPr lang="en-US" dirty="0" smtClean="0"/>
              <a:t>WLCG, OSG (/TG), </a:t>
            </a:r>
            <a:r>
              <a:rPr lang="en-US" dirty="0" err="1" smtClean="0"/>
              <a:t>GridPP</a:t>
            </a:r>
            <a:r>
              <a:rPr lang="en-US" dirty="0" smtClean="0"/>
              <a:t>, NGS, OMII-UK, …</a:t>
            </a:r>
          </a:p>
          <a:p>
            <a:pPr lvl="1"/>
            <a:r>
              <a:rPr lang="en-US" dirty="0" smtClean="0"/>
              <a:t>Advisory, no direct policy remit</a:t>
            </a:r>
          </a:p>
          <a:p>
            <a:pPr lvl="1"/>
            <a:r>
              <a:rPr lang="en-US" dirty="0" smtClean="0"/>
              <a:t>(overdue for a meeting early Sep)</a:t>
            </a:r>
          </a:p>
          <a:p>
            <a:pPr lvl="1"/>
            <a:r>
              <a:rPr lang="en-US" dirty="0" smtClean="0"/>
              <a:t>Closed, confidential by default</a:t>
            </a:r>
          </a:p>
          <a:p>
            <a:pPr lvl="1"/>
            <a:r>
              <a:rPr lang="en-US" dirty="0" smtClean="0"/>
              <a:t>Met twice already</a:t>
            </a:r>
          </a:p>
          <a:p>
            <a:pPr lvl="1"/>
            <a:r>
              <a:rPr lang="en-US" dirty="0" smtClean="0"/>
              <a:t>No adequate infrastructure for secure </a:t>
            </a:r>
            <a:r>
              <a:rPr lang="en-US" dirty="0" err="1" smtClean="0"/>
              <a:t>comms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TODO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Tracking CA-side actions of revoked </a:t>
            </a:r>
            <a:r>
              <a:rPr lang="en-US" dirty="0" err="1" smtClean="0"/>
              <a:t>certs</a:t>
            </a:r>
            <a:endParaRPr lang="en-US" dirty="0" smtClean="0"/>
          </a:p>
          <a:p>
            <a:r>
              <a:rPr lang="en-US" dirty="0" smtClean="0"/>
              <a:t>Better logging, notifications</a:t>
            </a:r>
          </a:p>
          <a:p>
            <a:r>
              <a:rPr lang="en-US" dirty="0" smtClean="0"/>
              <a:t>Support “new” </a:t>
            </a:r>
            <a:r>
              <a:rPr lang="en-US" dirty="0" err="1" smtClean="0"/>
              <a:t>certs</a:t>
            </a:r>
            <a:r>
              <a:rPr lang="en-US" dirty="0" smtClean="0"/>
              <a:t> (</a:t>
            </a:r>
            <a:r>
              <a:rPr lang="en-US" dirty="0" err="1" smtClean="0"/>
              <a:t>digsig</a:t>
            </a:r>
            <a:r>
              <a:rPr lang="en-US" dirty="0" smtClean="0"/>
              <a:t>?, </a:t>
            </a:r>
            <a:r>
              <a:rPr lang="en-US" dirty="0" err="1" smtClean="0"/>
              <a:t>objsign</a:t>
            </a:r>
            <a:r>
              <a:rPr lang="en-US" dirty="0" smtClean="0"/>
              <a:t>, robots)</a:t>
            </a:r>
          </a:p>
          <a:p>
            <a:r>
              <a:rPr lang="en-US" dirty="0" smtClean="0"/>
              <a:t>Separation of roles and duties</a:t>
            </a:r>
          </a:p>
          <a:p>
            <a:r>
              <a:rPr lang="en-US" dirty="0" smtClean="0"/>
              <a:t>Maybe making some things less specific</a:t>
            </a:r>
          </a:p>
          <a:p>
            <a:pPr lvl="1"/>
            <a:r>
              <a:rPr lang="en-US" dirty="0" smtClean="0"/>
              <a:t>Avoid changing CP/CPS when stuff changes</a:t>
            </a:r>
          </a:p>
          <a:p>
            <a:pPr lvl="1"/>
            <a:r>
              <a:rPr lang="en-US" dirty="0" smtClean="0"/>
              <a:t>More process into RA and CA op docs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TODO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Other security/usability improvements</a:t>
            </a:r>
          </a:p>
          <a:p>
            <a:r>
              <a:rPr lang="en-US" dirty="0" smtClean="0"/>
              <a:t>Take signing key wholly online?</a:t>
            </a:r>
          </a:p>
          <a:p>
            <a:pPr lvl="1"/>
            <a:r>
              <a:rPr lang="en-US" dirty="0" smtClean="0"/>
              <a:t>Provided it fits into current </a:t>
            </a:r>
            <a:r>
              <a:rPr lang="en-US" dirty="0" err="1" smtClean="0"/>
              <a:t>env</a:t>
            </a:r>
            <a:r>
              <a:rPr lang="en-US" dirty="0" smtClean="0"/>
              <a:t>…?</a:t>
            </a:r>
          </a:p>
          <a:p>
            <a:r>
              <a:rPr lang="en-US" dirty="0" smtClean="0"/>
              <a:t>Move CDP</a:t>
            </a:r>
          </a:p>
          <a:p>
            <a:r>
              <a:rPr lang="en-US" dirty="0" smtClean="0"/>
              <a:t>Improve disaster recovery processes</a:t>
            </a:r>
          </a:p>
          <a:p>
            <a:r>
              <a:rPr lang="en-US" dirty="0" smtClean="0"/>
              <a:t>Shorten EE passphrase to 12? Better?</a:t>
            </a:r>
          </a:p>
          <a:p>
            <a:r>
              <a:rPr lang="en-US" dirty="0" smtClean="0"/>
              <a:t>Fix CP/CPS, corporate identity, </a:t>
            </a:r>
            <a:r>
              <a:rPr lang="en-US" dirty="0" err="1" smtClean="0"/>
              <a:t>modernise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How to </a:t>
            </a:r>
            <a:r>
              <a:rPr lang="en-US" dirty="0" err="1" smtClean="0"/>
              <a:t>minimise</a:t>
            </a:r>
            <a:r>
              <a:rPr lang="en-US" dirty="0" smtClean="0"/>
              <a:t> duplications?  More </a:t>
            </a:r>
            <a:r>
              <a:rPr lang="en-US" dirty="0" err="1" smtClean="0"/>
              <a:t>Xrefs</a:t>
            </a:r>
            <a:r>
              <a:rPr lang="en-US" dirty="0" smtClean="0"/>
              <a:t>?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 e-Science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Operated by the National Grid </a:t>
            </a:r>
            <a:r>
              <a:rPr lang="en-US" dirty="0" smtClean="0"/>
              <a:t>Service</a:t>
            </a:r>
          </a:p>
          <a:p>
            <a:r>
              <a:rPr lang="en-US" dirty="0" smtClean="0"/>
              <a:t>For UK e-Science activities</a:t>
            </a:r>
            <a:endParaRPr lang="en-US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TODO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integrate other CAs into hierarchy</a:t>
            </a:r>
          </a:p>
          <a:p>
            <a:pPr lvl="1"/>
            <a:r>
              <a:rPr lang="en-US" dirty="0" smtClean="0"/>
              <a:t>E.g. training CA, </a:t>
            </a:r>
            <a:r>
              <a:rPr lang="en-US" dirty="0" err="1" smtClean="0"/>
              <a:t>Shib</a:t>
            </a:r>
            <a:r>
              <a:rPr lang="en-US" dirty="0" smtClean="0"/>
              <a:t> CA, SSO CAs</a:t>
            </a:r>
          </a:p>
          <a:p>
            <a:pPr lvl="1"/>
            <a:r>
              <a:rPr lang="en-US" dirty="0" smtClean="0"/>
              <a:t>Update Root CP/CPS, now out of date in some respects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Timescales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Ds: one month</a:t>
            </a:r>
          </a:p>
          <a:p>
            <a:r>
              <a:rPr lang="en-US" dirty="0" smtClean="0"/>
              <a:t>Harder fixes: one year</a:t>
            </a:r>
          </a:p>
          <a:p>
            <a:pPr lvl="1"/>
            <a:r>
              <a:rPr lang="en-US" dirty="0" smtClean="0"/>
              <a:t>Require following plan, step 1, 2, 3, or 4.</a:t>
            </a:r>
          </a:p>
          <a:p>
            <a:pPr lvl="1"/>
            <a:r>
              <a:rPr lang="en-US" dirty="0" smtClean="0"/>
              <a:t>Interim hacks delay proper solution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mtClean="0"/>
              <a:t>&gt;= 21778 </a:t>
            </a:r>
            <a:r>
              <a:rPr lang="en-US" dirty="0" smtClean="0"/>
              <a:t>certificates issued over lifetime of </a:t>
            </a:r>
            <a:r>
              <a:rPr lang="en-US" dirty="0" smtClean="0"/>
              <a:t>CA</a:t>
            </a:r>
          </a:p>
          <a:p>
            <a:pPr lvl="1"/>
            <a:r>
              <a:rPr lang="en-US" dirty="0" smtClean="0"/>
              <a:t>Not counting robots </a:t>
            </a:r>
            <a:r>
              <a:rPr lang="en-US" dirty="0" smtClean="0">
                <a:sym typeface="Wingdings" pitchFamily="2" charset="2"/>
              </a:rPr>
              <a:t> and other exceptions</a:t>
            </a:r>
            <a:endParaRPr lang="en-US" dirty="0" smtClean="0"/>
          </a:p>
          <a:p>
            <a:r>
              <a:rPr lang="en-US" dirty="0" smtClean="0"/>
              <a:t>10272 distinct</a:t>
            </a:r>
          </a:p>
          <a:p>
            <a:r>
              <a:rPr lang="en-US" dirty="0" smtClean="0"/>
              <a:t>4820 currently valid, 3752 distinct</a:t>
            </a:r>
          </a:p>
          <a:p>
            <a:pPr lvl="1"/>
            <a:r>
              <a:rPr lang="en-US" dirty="0" smtClean="0"/>
              <a:t>2328 distinct hosts, 1424 distinct users</a:t>
            </a:r>
          </a:p>
          <a:p>
            <a:pPr lvl="1"/>
            <a:r>
              <a:rPr lang="en-US" dirty="0" smtClean="0"/>
              <a:t>Does not include robot </a:t>
            </a:r>
            <a:r>
              <a:rPr lang="en-US" dirty="0" err="1" smtClean="0"/>
              <a:t>certs</a:t>
            </a:r>
            <a:r>
              <a:rPr lang="en-US" dirty="0" smtClean="0"/>
              <a:t> which are signed </a:t>
            </a:r>
            <a:r>
              <a:rPr lang="en-US" dirty="0" smtClean="0"/>
              <a:t>separately</a:t>
            </a:r>
          </a:p>
          <a:p>
            <a:r>
              <a:rPr lang="en-US" dirty="0" smtClean="0"/>
              <a:t>By email 94% .</a:t>
            </a:r>
            <a:r>
              <a:rPr lang="en-US" dirty="0" err="1" smtClean="0"/>
              <a:t>ac.uk</a:t>
            </a:r>
            <a:r>
              <a:rPr lang="en-US" dirty="0" smtClean="0"/>
              <a:t>, 1% .</a:t>
            </a:r>
            <a:r>
              <a:rPr lang="en-US" dirty="0" err="1" smtClean="0"/>
              <a:t>co.uk</a:t>
            </a:r>
            <a:r>
              <a:rPr lang="en-US" dirty="0" smtClean="0"/>
              <a:t>, 5% .com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75 RAs</a:t>
            </a:r>
          </a:p>
          <a:p>
            <a:pPr lvl="1"/>
            <a:r>
              <a:rPr lang="en-US" dirty="0" smtClean="0"/>
              <a:t>Each RA has one manager and one or more operators</a:t>
            </a:r>
          </a:p>
          <a:p>
            <a:pPr lvl="1"/>
            <a:r>
              <a:rPr lang="en-US" dirty="0" smtClean="0"/>
              <a:t>A few “Roaming”</a:t>
            </a:r>
          </a:p>
          <a:p>
            <a:r>
              <a:rPr lang="en-US" dirty="0" smtClean="0"/>
              <a:t>197 RA staff in database;</a:t>
            </a:r>
          </a:p>
          <a:p>
            <a:pPr lvl="1"/>
            <a:r>
              <a:rPr lang="en-US" dirty="0" smtClean="0"/>
              <a:t>Not including CA staff</a:t>
            </a:r>
          </a:p>
          <a:p>
            <a:pPr lvl="1"/>
            <a:r>
              <a:rPr lang="en-US" dirty="0" smtClean="0"/>
              <a:t>19 “inactive”</a:t>
            </a:r>
          </a:p>
          <a:p>
            <a:r>
              <a:rPr lang="en-US" dirty="0" smtClean="0"/>
              <a:t>CA operators</a:t>
            </a:r>
          </a:p>
          <a:p>
            <a:pPr lvl="1"/>
            <a:r>
              <a:rPr lang="en-US" dirty="0" smtClean="0"/>
              <a:t>More than one complete turnover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Some extremely good </a:t>
            </a:r>
            <a:r>
              <a:rPr lang="en-US" dirty="0" err="1" smtClean="0">
                <a:sym typeface="Wingdings" pitchFamily="2" charset="2"/>
              </a:rPr>
              <a:t>sysadmins</a:t>
            </a:r>
            <a:r>
              <a:rPr lang="en-US" dirty="0" smtClean="0">
                <a:sym typeface="Wingdings" pitchFamily="2" charset="2"/>
              </a:rPr>
              <a:t> 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Audit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doc of 2009-02-17</a:t>
            </a:r>
          </a:p>
          <a:p>
            <a:pPr lvl="1"/>
            <a:r>
              <a:rPr lang="en-US" dirty="0" smtClean="0"/>
              <a:t>There is a later one but only a few days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(6) RFC 3647: using 2527</a:t>
            </a:r>
          </a:p>
          <a:p>
            <a:r>
              <a:rPr lang="en-US" dirty="0" smtClean="0"/>
              <a:t>(16) Tamper protected log: could be improved</a:t>
            </a:r>
          </a:p>
          <a:p>
            <a:pPr lvl="1"/>
            <a:r>
              <a:rPr lang="en-US" dirty="0" smtClean="0"/>
              <a:t>Does it mean tamper proof or tamper evident?</a:t>
            </a:r>
          </a:p>
          <a:p>
            <a:r>
              <a:rPr lang="en-US" dirty="0" smtClean="0"/>
              <a:t>(31) CRL issuance</a:t>
            </a:r>
          </a:p>
          <a:p>
            <a:pPr lvl="1"/>
            <a:r>
              <a:rPr lang="en-US" dirty="0" smtClean="0"/>
              <a:t>Fairly frequent but no code to ensure weekly issuance</a:t>
            </a:r>
          </a:p>
          <a:p>
            <a:pPr lvl="1"/>
            <a:r>
              <a:rPr lang="en-US" dirty="0" smtClean="0"/>
              <a:t>Relies on users requesting revocation</a:t>
            </a:r>
          </a:p>
          <a:p>
            <a:pPr lvl="1"/>
            <a:r>
              <a:rPr lang="en-US" dirty="0" smtClean="0"/>
              <a:t>Which they do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(46) Rekey, not renew, software keys</a:t>
            </a:r>
          </a:p>
          <a:p>
            <a:pPr lvl="1"/>
            <a:r>
              <a:rPr lang="en-US" dirty="0" smtClean="0"/>
              <a:t>In exceptional cases, software keys can been renewed</a:t>
            </a:r>
          </a:p>
          <a:p>
            <a:pPr lvl="1"/>
            <a:r>
              <a:rPr lang="en-US" dirty="0" smtClean="0"/>
              <a:t>Not routine though – requires CA manager intervention</a:t>
            </a:r>
          </a:p>
          <a:p>
            <a:pPr lvl="1"/>
            <a:r>
              <a:rPr lang="en-US" dirty="0" smtClean="0"/>
              <a:t>Doesn’t even work for key tokens </a:t>
            </a:r>
            <a:r>
              <a:rPr lang="en-US" dirty="0" err="1" smtClean="0"/>
              <a:t>atm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r>
              <a:rPr lang="en-US" dirty="0" smtClean="0">
                <a:sym typeface="Wingdings" pitchFamily="2" charset="2"/>
              </a:rPr>
              <a:t>(51) Destruction of personal data doesn’t work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Needs support in software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(53) RA audit</a:t>
            </a:r>
          </a:p>
          <a:p>
            <a:pPr lvl="1"/>
            <a:r>
              <a:rPr lang="en-US" dirty="0" smtClean="0"/>
              <a:t>RAs </a:t>
            </a:r>
            <a:r>
              <a:rPr lang="en-US" b="1" dirty="0" smtClean="0"/>
              <a:t>are</a:t>
            </a:r>
            <a:r>
              <a:rPr lang="en-US" dirty="0" smtClean="0"/>
              <a:t> being audited but we cannot </a:t>
            </a:r>
            <a:r>
              <a:rPr lang="en-US" b="1" dirty="0" smtClean="0"/>
              <a:t>guarantee</a:t>
            </a:r>
            <a:r>
              <a:rPr lang="en-US" dirty="0" smtClean="0"/>
              <a:t> to audit </a:t>
            </a:r>
            <a:r>
              <a:rPr lang="en-US" b="1" dirty="0" smtClean="0"/>
              <a:t>every</a:t>
            </a:r>
            <a:r>
              <a:rPr lang="en-US" dirty="0" smtClean="0"/>
              <a:t> RA </a:t>
            </a:r>
            <a:r>
              <a:rPr lang="en-US" b="1" dirty="0" smtClean="0"/>
              <a:t>every</a:t>
            </a:r>
            <a:r>
              <a:rPr lang="en-US" dirty="0" smtClean="0"/>
              <a:t> year</a:t>
            </a:r>
          </a:p>
          <a:p>
            <a:pPr lvl="1"/>
            <a:r>
              <a:rPr lang="en-US" dirty="0" smtClean="0"/>
              <a:t>Logistical problem: expensive, needs staff trained to audit, time consuming (travel)</a:t>
            </a:r>
          </a:p>
          <a:p>
            <a:r>
              <a:rPr lang="en-US" dirty="0" smtClean="0"/>
              <a:t>(54) List of CA/RA personnel</a:t>
            </a:r>
          </a:p>
          <a:p>
            <a:pPr lvl="1"/>
            <a:r>
              <a:rPr lang="en-US" dirty="0" smtClean="0"/>
              <a:t>Exists but could be improved</a:t>
            </a:r>
          </a:p>
          <a:p>
            <a:r>
              <a:rPr lang="en-US" dirty="0" smtClean="0"/>
              <a:t>(58) Redistribution of CP/CPS</a:t>
            </a:r>
          </a:p>
          <a:p>
            <a:pPr lvl="1"/>
            <a:r>
              <a:rPr lang="en-US" dirty="0" smtClean="0"/>
              <a:t>Is certainly OK, but is it explicitly mentioned?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(62) Disaster recovery</a:t>
            </a:r>
          </a:p>
          <a:p>
            <a:pPr lvl="1"/>
            <a:r>
              <a:rPr lang="en-US" dirty="0" smtClean="0"/>
              <a:t>Processes exist but can be improved</a:t>
            </a:r>
          </a:p>
          <a:p>
            <a:r>
              <a:rPr lang="en-US" dirty="0" smtClean="0"/>
              <a:t>(6) Name linked to single entity</a:t>
            </a:r>
          </a:p>
          <a:p>
            <a:pPr lvl="1"/>
            <a:r>
              <a:rPr lang="en-US" dirty="0" smtClean="0"/>
              <a:t>Actually OK but operator documentation needs improving for oddball cases</a:t>
            </a:r>
          </a:p>
          <a:p>
            <a:pPr lvl="1"/>
            <a:r>
              <a:rPr lang="en-US" dirty="0" smtClean="0"/>
              <a:t>Again software problems: code is there to list prior </a:t>
            </a:r>
            <a:r>
              <a:rPr lang="en-US" dirty="0" err="1" smtClean="0"/>
              <a:t>certs</a:t>
            </a:r>
            <a:r>
              <a:rPr lang="en-US" dirty="0" smtClean="0"/>
              <a:t> with same DN but has a few bugs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NGS">
      <a:dk1>
        <a:sysClr val="windowText" lastClr="000000"/>
      </a:dk1>
      <a:lt1>
        <a:sysClr val="window" lastClr="FFFFFF"/>
      </a:lt1>
      <a:dk2>
        <a:srgbClr val="2B722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G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NGStemplate</Template>
  <TotalTime>609</TotalTime>
  <Words>936</Words>
  <Application>Microsoft Office PowerPoint</Application>
  <PresentationFormat>On-screen Show (4:3)</PresentationFormat>
  <Paragraphs>153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Presentation1</vt:lpstr>
      <vt:lpstr>UK e-Science Certification Authority Self Audit</vt:lpstr>
      <vt:lpstr>UK e-Science</vt:lpstr>
      <vt:lpstr>Status</vt:lpstr>
      <vt:lpstr>Status</vt:lpstr>
      <vt:lpstr>Self Audit Results</vt:lpstr>
      <vt:lpstr>Bs</vt:lpstr>
      <vt:lpstr>Bs cont’d</vt:lpstr>
      <vt:lpstr>Bs cont’d</vt:lpstr>
      <vt:lpstr>Bs cont’d</vt:lpstr>
      <vt:lpstr>Cs</vt:lpstr>
      <vt:lpstr>Ds</vt:lpstr>
      <vt:lpstr>Limiting rekey</vt:lpstr>
      <vt:lpstr>As (interesting ones)</vt:lpstr>
      <vt:lpstr>But</vt:lpstr>
      <vt:lpstr>CRL D/L failure</vt:lpstr>
      <vt:lpstr>Overall Plan</vt:lpstr>
      <vt:lpstr>The TAG</vt:lpstr>
      <vt:lpstr>Current TODO list</vt:lpstr>
      <vt:lpstr>Current TODO list</vt:lpstr>
      <vt:lpstr>Current TODO list</vt:lpstr>
      <vt:lpstr>Timescales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e-Science Certification Authority</dc:title>
  <dc:creator/>
  <cp:lastModifiedBy>jj47</cp:lastModifiedBy>
  <cp:revision>64</cp:revision>
  <dcterms:created xsi:type="dcterms:W3CDTF">2006-08-16T00:00:00Z</dcterms:created>
  <dcterms:modified xsi:type="dcterms:W3CDTF">2009-09-15T15:05:57Z</dcterms:modified>
</cp:coreProperties>
</file>