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3" r:id="rId4"/>
    <p:sldId id="285" r:id="rId5"/>
    <p:sldId id="257" r:id="rId6"/>
    <p:sldId id="258" r:id="rId7"/>
    <p:sldId id="259" r:id="rId8"/>
    <p:sldId id="260" r:id="rId9"/>
    <p:sldId id="267" r:id="rId10"/>
    <p:sldId id="273" r:id="rId11"/>
    <p:sldId id="261" r:id="rId12"/>
    <p:sldId id="264" r:id="rId13"/>
    <p:sldId id="269" r:id="rId14"/>
    <p:sldId id="262" r:id="rId15"/>
    <p:sldId id="272" r:id="rId16"/>
    <p:sldId id="266" r:id="rId17"/>
    <p:sldId id="268" r:id="rId18"/>
    <p:sldId id="278" r:id="rId19"/>
    <p:sldId id="275" r:id="rId20"/>
    <p:sldId id="270" r:id="rId21"/>
    <p:sldId id="274" r:id="rId22"/>
    <p:sldId id="276" r:id="rId23"/>
    <p:sldId id="279" r:id="rId24"/>
    <p:sldId id="281" r:id="rId25"/>
    <p:sldId id="286" r:id="rId26"/>
    <p:sldId id="282" r:id="rId27"/>
    <p:sldId id="283" r:id="rId28"/>
    <p:sldId id="288" r:id="rId29"/>
    <p:sldId id="289" r:id="rId30"/>
    <p:sldId id="290" r:id="rId31"/>
    <p:sldId id="284" r:id="rId32"/>
    <p:sldId id="280" r:id="rId33"/>
    <p:sldId id="287" r:id="rId34"/>
    <p:sldId id="277" r:id="rId35"/>
    <p:sldId id="291" r:id="rId36"/>
    <p:sldId id="293" r:id="rId37"/>
    <p:sldId id="29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16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5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9014E4-7A8A-42BE-9D56-C08E286DCE9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100476B-310F-4237-869A-04D7B30BC678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Frame</a:t>
          </a:r>
          <a:endParaRPr lang="en-GB" dirty="0"/>
        </a:p>
      </dgm:t>
    </dgm:pt>
    <dgm:pt modelId="{BBED6797-3456-45A1-A3A8-854713827B36}" type="parTrans" cxnId="{A223D940-AC7B-4F2A-A36D-4AC772D64EC2}">
      <dgm:prSet/>
      <dgm:spPr/>
      <dgm:t>
        <a:bodyPr/>
        <a:lstStyle/>
        <a:p>
          <a:endParaRPr lang="en-GB"/>
        </a:p>
      </dgm:t>
    </dgm:pt>
    <dgm:pt modelId="{6DA6AFC2-134D-4EEE-AADD-D61FB3989B1A}" type="sibTrans" cxnId="{A223D940-AC7B-4F2A-A36D-4AC772D64EC2}">
      <dgm:prSet/>
      <dgm:spPr/>
      <dgm:t>
        <a:bodyPr/>
        <a:lstStyle/>
        <a:p>
          <a:endParaRPr lang="en-GB"/>
        </a:p>
      </dgm:t>
    </dgm:pt>
    <dgm:pt modelId="{F6F0DB70-5F98-4D8C-B476-8BD88673A677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Result</a:t>
          </a:r>
          <a:endParaRPr lang="en-GB" dirty="0"/>
        </a:p>
      </dgm:t>
    </dgm:pt>
    <dgm:pt modelId="{71A8B2C0-587C-4462-84B6-407752CFA7FE}" type="parTrans" cxnId="{E500B65D-1B3B-4CD8-9B68-C211FB52ECBF}">
      <dgm:prSet/>
      <dgm:spPr/>
      <dgm:t>
        <a:bodyPr/>
        <a:lstStyle/>
        <a:p>
          <a:endParaRPr lang="en-GB"/>
        </a:p>
      </dgm:t>
    </dgm:pt>
    <dgm:pt modelId="{EAF07F53-6F6B-4D33-9FC1-ED2B542C735B}" type="sibTrans" cxnId="{E500B65D-1B3B-4CD8-9B68-C211FB52ECBF}">
      <dgm:prSet/>
      <dgm:spPr/>
      <dgm:t>
        <a:bodyPr/>
        <a:lstStyle/>
        <a:p>
          <a:endParaRPr lang="en-GB"/>
        </a:p>
      </dgm:t>
    </dgm:pt>
    <dgm:pt modelId="{E28C4FAC-4515-4940-970B-9861FD7DA5A9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TOE</a:t>
          </a:r>
          <a:endParaRPr lang="en-GB" dirty="0"/>
        </a:p>
      </dgm:t>
    </dgm:pt>
    <dgm:pt modelId="{D70D3651-473F-4F54-81F2-1B9CFB614EB9}" type="parTrans" cxnId="{2EE3405D-6348-4E92-935F-734DA387A635}">
      <dgm:prSet/>
      <dgm:spPr/>
      <dgm:t>
        <a:bodyPr/>
        <a:lstStyle/>
        <a:p>
          <a:endParaRPr lang="en-GB"/>
        </a:p>
      </dgm:t>
    </dgm:pt>
    <dgm:pt modelId="{7581A571-F833-4B6B-9915-FAD920971BA2}" type="sibTrans" cxnId="{2EE3405D-6348-4E92-935F-734DA387A635}">
      <dgm:prSet/>
      <dgm:spPr/>
      <dgm:t>
        <a:bodyPr/>
        <a:lstStyle/>
        <a:p>
          <a:endParaRPr lang="en-GB"/>
        </a:p>
      </dgm:t>
    </dgm:pt>
    <dgm:pt modelId="{80CF3F11-CE2C-421C-891C-9C62C9CBF345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Evaluator</a:t>
          </a:r>
          <a:endParaRPr lang="en-GB" dirty="0"/>
        </a:p>
      </dgm:t>
    </dgm:pt>
    <dgm:pt modelId="{97CC7080-09E6-4D8B-AFAF-CB558048E562}" type="parTrans" cxnId="{F2DC0409-DEEA-4C10-A303-37A46C3987A3}">
      <dgm:prSet/>
      <dgm:spPr/>
      <dgm:t>
        <a:bodyPr/>
        <a:lstStyle/>
        <a:p>
          <a:endParaRPr lang="en-GB"/>
        </a:p>
      </dgm:t>
    </dgm:pt>
    <dgm:pt modelId="{D361F6C1-FD4A-4F44-9A7C-328F0405BCDF}" type="sibTrans" cxnId="{F2DC0409-DEEA-4C10-A303-37A46C3987A3}">
      <dgm:prSet/>
      <dgm:spPr/>
      <dgm:t>
        <a:bodyPr/>
        <a:lstStyle/>
        <a:p>
          <a:endParaRPr lang="en-GB"/>
        </a:p>
      </dgm:t>
    </dgm:pt>
    <dgm:pt modelId="{24630443-A5B7-4012-BB55-AAF650561FC7}" type="pres">
      <dgm:prSet presAssocID="{719014E4-7A8A-42BE-9D56-C08E286DCE9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0400FB4-084A-4D92-ACBB-8972AEFB28ED}" type="pres">
      <dgm:prSet presAssocID="{0100476B-310F-4237-869A-04D7B30BC67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88F8EC-2C24-456B-AEDE-2E3FD14C5F99}" type="pres">
      <dgm:prSet presAssocID="{0100476B-310F-4237-869A-04D7B30BC678}" presName="spNode" presStyleCnt="0"/>
      <dgm:spPr/>
    </dgm:pt>
    <dgm:pt modelId="{A7B91BDB-573B-4E35-8137-E34C81F284C7}" type="pres">
      <dgm:prSet presAssocID="{6DA6AFC2-134D-4EEE-AADD-D61FB3989B1A}" presName="sibTrans" presStyleLbl="sibTrans1D1" presStyleIdx="0" presStyleCnt="4"/>
      <dgm:spPr/>
      <dgm:t>
        <a:bodyPr/>
        <a:lstStyle/>
        <a:p>
          <a:endParaRPr lang="en-GB"/>
        </a:p>
      </dgm:t>
    </dgm:pt>
    <dgm:pt modelId="{E4163177-1FE6-44DA-B6B5-3B08DD15559A}" type="pres">
      <dgm:prSet presAssocID="{E28C4FAC-4515-4940-970B-9861FD7DA5A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EBF76B-4E0A-41A5-AAE2-CA1AE1AA3EC9}" type="pres">
      <dgm:prSet presAssocID="{E28C4FAC-4515-4940-970B-9861FD7DA5A9}" presName="spNode" presStyleCnt="0"/>
      <dgm:spPr/>
    </dgm:pt>
    <dgm:pt modelId="{A2F1F5A0-6B47-44A4-8FDD-E3F493FD1AC3}" type="pres">
      <dgm:prSet presAssocID="{7581A571-F833-4B6B-9915-FAD920971BA2}" presName="sibTrans" presStyleLbl="sibTrans1D1" presStyleIdx="1" presStyleCnt="4"/>
      <dgm:spPr/>
      <dgm:t>
        <a:bodyPr/>
        <a:lstStyle/>
        <a:p>
          <a:endParaRPr lang="en-GB"/>
        </a:p>
      </dgm:t>
    </dgm:pt>
    <dgm:pt modelId="{BAB25227-1553-413B-9556-30712EEE27D5}" type="pres">
      <dgm:prSet presAssocID="{F6F0DB70-5F98-4D8C-B476-8BD88673A67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3D3094-2927-4B9D-B8AE-CFDEECA4EDC0}" type="pres">
      <dgm:prSet presAssocID="{F6F0DB70-5F98-4D8C-B476-8BD88673A677}" presName="spNode" presStyleCnt="0"/>
      <dgm:spPr/>
    </dgm:pt>
    <dgm:pt modelId="{0D85DC2B-43C6-4EEE-8B9D-9D86C94D6F3E}" type="pres">
      <dgm:prSet presAssocID="{EAF07F53-6F6B-4D33-9FC1-ED2B542C735B}" presName="sibTrans" presStyleLbl="sibTrans1D1" presStyleIdx="2" presStyleCnt="4"/>
      <dgm:spPr/>
      <dgm:t>
        <a:bodyPr/>
        <a:lstStyle/>
        <a:p>
          <a:endParaRPr lang="en-GB"/>
        </a:p>
      </dgm:t>
    </dgm:pt>
    <dgm:pt modelId="{E191FCF9-8D38-43AE-B8A2-0F7FB3897DD9}" type="pres">
      <dgm:prSet presAssocID="{80CF3F11-CE2C-421C-891C-9C62C9CBF34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E500116-5475-4201-8F5E-19EE5BBCCFCA}" type="pres">
      <dgm:prSet presAssocID="{80CF3F11-CE2C-421C-891C-9C62C9CBF345}" presName="spNode" presStyleCnt="0"/>
      <dgm:spPr/>
    </dgm:pt>
    <dgm:pt modelId="{F2A10328-200E-4707-97D8-AB997A78AF4B}" type="pres">
      <dgm:prSet presAssocID="{D361F6C1-FD4A-4F44-9A7C-328F0405BCDF}" presName="sibTrans" presStyleLbl="sibTrans1D1" presStyleIdx="3" presStyleCnt="4"/>
      <dgm:spPr/>
      <dgm:t>
        <a:bodyPr/>
        <a:lstStyle/>
        <a:p>
          <a:endParaRPr lang="en-GB"/>
        </a:p>
      </dgm:t>
    </dgm:pt>
  </dgm:ptLst>
  <dgm:cxnLst>
    <dgm:cxn modelId="{A42DDBEE-5F37-46B4-908F-7FDC60D1B7D2}" type="presOf" srcId="{EAF07F53-6F6B-4D33-9FC1-ED2B542C735B}" destId="{0D85DC2B-43C6-4EEE-8B9D-9D86C94D6F3E}" srcOrd="0" destOrd="0" presId="urn:microsoft.com/office/officeart/2005/8/layout/cycle5"/>
    <dgm:cxn modelId="{9268BA9A-1201-459B-B148-826332053D2A}" type="presOf" srcId="{D361F6C1-FD4A-4F44-9A7C-328F0405BCDF}" destId="{F2A10328-200E-4707-97D8-AB997A78AF4B}" srcOrd="0" destOrd="0" presId="urn:microsoft.com/office/officeart/2005/8/layout/cycle5"/>
    <dgm:cxn modelId="{F2DC0409-DEEA-4C10-A303-37A46C3987A3}" srcId="{719014E4-7A8A-42BE-9D56-C08E286DCE95}" destId="{80CF3F11-CE2C-421C-891C-9C62C9CBF345}" srcOrd="3" destOrd="0" parTransId="{97CC7080-09E6-4D8B-AFAF-CB558048E562}" sibTransId="{D361F6C1-FD4A-4F44-9A7C-328F0405BCDF}"/>
    <dgm:cxn modelId="{277C6598-56C1-4FA6-BB72-D8F18A97AAF0}" type="presOf" srcId="{7581A571-F833-4B6B-9915-FAD920971BA2}" destId="{A2F1F5A0-6B47-44A4-8FDD-E3F493FD1AC3}" srcOrd="0" destOrd="0" presId="urn:microsoft.com/office/officeart/2005/8/layout/cycle5"/>
    <dgm:cxn modelId="{2EE3405D-6348-4E92-935F-734DA387A635}" srcId="{719014E4-7A8A-42BE-9D56-C08E286DCE95}" destId="{E28C4FAC-4515-4940-970B-9861FD7DA5A9}" srcOrd="1" destOrd="0" parTransId="{D70D3651-473F-4F54-81F2-1B9CFB614EB9}" sibTransId="{7581A571-F833-4B6B-9915-FAD920971BA2}"/>
    <dgm:cxn modelId="{0B5E3EF3-E931-4A02-AC38-E284353003EA}" type="presOf" srcId="{80CF3F11-CE2C-421C-891C-9C62C9CBF345}" destId="{E191FCF9-8D38-43AE-B8A2-0F7FB3897DD9}" srcOrd="0" destOrd="0" presId="urn:microsoft.com/office/officeart/2005/8/layout/cycle5"/>
    <dgm:cxn modelId="{2EA1A120-924F-4ADB-B981-BAFEECF62BC8}" type="presOf" srcId="{6DA6AFC2-134D-4EEE-AADD-D61FB3989B1A}" destId="{A7B91BDB-573B-4E35-8137-E34C81F284C7}" srcOrd="0" destOrd="0" presId="urn:microsoft.com/office/officeart/2005/8/layout/cycle5"/>
    <dgm:cxn modelId="{95FEF982-8874-4007-8111-C9B39E3B0FC1}" type="presOf" srcId="{719014E4-7A8A-42BE-9D56-C08E286DCE95}" destId="{24630443-A5B7-4012-BB55-AAF650561FC7}" srcOrd="0" destOrd="0" presId="urn:microsoft.com/office/officeart/2005/8/layout/cycle5"/>
    <dgm:cxn modelId="{84873290-A203-4403-BD44-FDCFA296BCB7}" type="presOf" srcId="{E28C4FAC-4515-4940-970B-9861FD7DA5A9}" destId="{E4163177-1FE6-44DA-B6B5-3B08DD15559A}" srcOrd="0" destOrd="0" presId="urn:microsoft.com/office/officeart/2005/8/layout/cycle5"/>
    <dgm:cxn modelId="{E500B65D-1B3B-4CD8-9B68-C211FB52ECBF}" srcId="{719014E4-7A8A-42BE-9D56-C08E286DCE95}" destId="{F6F0DB70-5F98-4D8C-B476-8BD88673A677}" srcOrd="2" destOrd="0" parTransId="{71A8B2C0-587C-4462-84B6-407752CFA7FE}" sibTransId="{EAF07F53-6F6B-4D33-9FC1-ED2B542C735B}"/>
    <dgm:cxn modelId="{29EDAB55-7C67-4057-AB50-FE1AB7BAE84F}" type="presOf" srcId="{0100476B-310F-4237-869A-04D7B30BC678}" destId="{70400FB4-084A-4D92-ACBB-8972AEFB28ED}" srcOrd="0" destOrd="0" presId="urn:microsoft.com/office/officeart/2005/8/layout/cycle5"/>
    <dgm:cxn modelId="{A7E4EF39-85E0-4FA9-8F32-5205EAD8946A}" type="presOf" srcId="{F6F0DB70-5F98-4D8C-B476-8BD88673A677}" destId="{BAB25227-1553-413B-9556-30712EEE27D5}" srcOrd="0" destOrd="0" presId="urn:microsoft.com/office/officeart/2005/8/layout/cycle5"/>
    <dgm:cxn modelId="{A223D940-AC7B-4F2A-A36D-4AC772D64EC2}" srcId="{719014E4-7A8A-42BE-9D56-C08E286DCE95}" destId="{0100476B-310F-4237-869A-04D7B30BC678}" srcOrd="0" destOrd="0" parTransId="{BBED6797-3456-45A1-A3A8-854713827B36}" sibTransId="{6DA6AFC2-134D-4EEE-AADD-D61FB3989B1A}"/>
    <dgm:cxn modelId="{5B7F8FCF-D54F-46D3-82CC-C2F97EC9BB2D}" type="presParOf" srcId="{24630443-A5B7-4012-BB55-AAF650561FC7}" destId="{70400FB4-084A-4D92-ACBB-8972AEFB28ED}" srcOrd="0" destOrd="0" presId="urn:microsoft.com/office/officeart/2005/8/layout/cycle5"/>
    <dgm:cxn modelId="{507E3D7E-53D7-4C2C-841D-DCF0802878EA}" type="presParOf" srcId="{24630443-A5B7-4012-BB55-AAF650561FC7}" destId="{C388F8EC-2C24-456B-AEDE-2E3FD14C5F99}" srcOrd="1" destOrd="0" presId="urn:microsoft.com/office/officeart/2005/8/layout/cycle5"/>
    <dgm:cxn modelId="{4D8ECC92-4C16-467C-B348-5842E9010C74}" type="presParOf" srcId="{24630443-A5B7-4012-BB55-AAF650561FC7}" destId="{A7B91BDB-573B-4E35-8137-E34C81F284C7}" srcOrd="2" destOrd="0" presId="urn:microsoft.com/office/officeart/2005/8/layout/cycle5"/>
    <dgm:cxn modelId="{1AA53FBC-9363-4D89-BA43-9A074AB972A7}" type="presParOf" srcId="{24630443-A5B7-4012-BB55-AAF650561FC7}" destId="{E4163177-1FE6-44DA-B6B5-3B08DD15559A}" srcOrd="3" destOrd="0" presId="urn:microsoft.com/office/officeart/2005/8/layout/cycle5"/>
    <dgm:cxn modelId="{083F638C-ACF7-4043-9EC3-C3F776CD0651}" type="presParOf" srcId="{24630443-A5B7-4012-BB55-AAF650561FC7}" destId="{4AEBF76B-4E0A-41A5-AAE2-CA1AE1AA3EC9}" srcOrd="4" destOrd="0" presId="urn:microsoft.com/office/officeart/2005/8/layout/cycle5"/>
    <dgm:cxn modelId="{5A2F103D-AA86-4C98-A0DD-E382C17D6E36}" type="presParOf" srcId="{24630443-A5B7-4012-BB55-AAF650561FC7}" destId="{A2F1F5A0-6B47-44A4-8FDD-E3F493FD1AC3}" srcOrd="5" destOrd="0" presId="urn:microsoft.com/office/officeart/2005/8/layout/cycle5"/>
    <dgm:cxn modelId="{B5948D2A-844D-40EF-9910-2C58097A5954}" type="presParOf" srcId="{24630443-A5B7-4012-BB55-AAF650561FC7}" destId="{BAB25227-1553-413B-9556-30712EEE27D5}" srcOrd="6" destOrd="0" presId="urn:microsoft.com/office/officeart/2005/8/layout/cycle5"/>
    <dgm:cxn modelId="{51A65F07-6E54-410F-84A2-34DCC3CB3837}" type="presParOf" srcId="{24630443-A5B7-4012-BB55-AAF650561FC7}" destId="{353D3094-2927-4B9D-B8AE-CFDEECA4EDC0}" srcOrd="7" destOrd="0" presId="urn:microsoft.com/office/officeart/2005/8/layout/cycle5"/>
    <dgm:cxn modelId="{32860F33-05E0-4CA6-A578-D41E575DE610}" type="presParOf" srcId="{24630443-A5B7-4012-BB55-AAF650561FC7}" destId="{0D85DC2B-43C6-4EEE-8B9D-9D86C94D6F3E}" srcOrd="8" destOrd="0" presId="urn:microsoft.com/office/officeart/2005/8/layout/cycle5"/>
    <dgm:cxn modelId="{BEC99803-BEAB-4FB8-9714-81BA1627177A}" type="presParOf" srcId="{24630443-A5B7-4012-BB55-AAF650561FC7}" destId="{E191FCF9-8D38-43AE-B8A2-0F7FB3897DD9}" srcOrd="9" destOrd="0" presId="urn:microsoft.com/office/officeart/2005/8/layout/cycle5"/>
    <dgm:cxn modelId="{B9F573E5-126B-48B1-8BC0-D2431E624789}" type="presParOf" srcId="{24630443-A5B7-4012-BB55-AAF650561FC7}" destId="{9E500116-5475-4201-8F5E-19EE5BBCCFCA}" srcOrd="10" destOrd="0" presId="urn:microsoft.com/office/officeart/2005/8/layout/cycle5"/>
    <dgm:cxn modelId="{75FE460D-BB29-4992-8DDF-BC3E08A6ECA4}" type="presParOf" srcId="{24630443-A5B7-4012-BB55-AAF650561FC7}" destId="{F2A10328-200E-4707-97D8-AB997A78AF4B}" srcOrd="11" destOrd="0" presId="urn:microsoft.com/office/officeart/2005/8/layout/cycle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6A30CE-2A5C-4782-AB5D-D67153E5699A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6FFAFC5-B961-4C20-A781-B57557EA455A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Hypethesis</a:t>
          </a:r>
          <a:endParaRPr lang="en-GB" dirty="0"/>
        </a:p>
      </dgm:t>
    </dgm:pt>
    <dgm:pt modelId="{7AE9F03A-5D56-420E-9A6B-B2C39766EA73}" type="parTrans" cxnId="{96A4F076-9858-41AB-B360-B3AABBEC4E2B}">
      <dgm:prSet/>
      <dgm:spPr/>
      <dgm:t>
        <a:bodyPr/>
        <a:lstStyle/>
        <a:p>
          <a:endParaRPr lang="en-GB"/>
        </a:p>
      </dgm:t>
    </dgm:pt>
    <dgm:pt modelId="{3D1CC48F-013E-471B-8075-52B0A1199E46}" type="sibTrans" cxnId="{96A4F076-9858-41AB-B360-B3AABBEC4E2B}">
      <dgm:prSet/>
      <dgm:spPr/>
      <dgm:t>
        <a:bodyPr/>
        <a:lstStyle/>
        <a:p>
          <a:endParaRPr lang="en-GB"/>
        </a:p>
      </dgm:t>
    </dgm:pt>
    <dgm:pt modelId="{4F37F9E2-F1BE-45AC-A3B3-17DAF15F231D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Subject</a:t>
          </a:r>
          <a:endParaRPr lang="en-GB" dirty="0"/>
        </a:p>
      </dgm:t>
    </dgm:pt>
    <dgm:pt modelId="{7F528412-6029-468A-9289-86612CBD2D93}" type="parTrans" cxnId="{34FBBB8E-0C68-4CE1-9B0B-D8EB24FFF52A}">
      <dgm:prSet/>
      <dgm:spPr/>
      <dgm:t>
        <a:bodyPr/>
        <a:lstStyle/>
        <a:p>
          <a:endParaRPr lang="en-GB"/>
        </a:p>
      </dgm:t>
    </dgm:pt>
    <dgm:pt modelId="{4BD55F5F-14DB-4F61-B1DA-A808105E4E43}" type="sibTrans" cxnId="{34FBBB8E-0C68-4CE1-9B0B-D8EB24FFF52A}">
      <dgm:prSet/>
      <dgm:spPr/>
      <dgm:t>
        <a:bodyPr/>
        <a:lstStyle/>
        <a:p>
          <a:endParaRPr lang="en-GB"/>
        </a:p>
      </dgm:t>
    </dgm:pt>
    <dgm:pt modelId="{668AC84F-47F4-40C8-A28C-09EF80A75F51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Result</a:t>
          </a:r>
          <a:endParaRPr lang="en-GB" dirty="0"/>
        </a:p>
      </dgm:t>
    </dgm:pt>
    <dgm:pt modelId="{48FA969C-6FCB-4151-A38E-3D8B4ABA9EE6}" type="parTrans" cxnId="{8484A7F9-7B59-41AA-AF44-C62E444E1490}">
      <dgm:prSet/>
      <dgm:spPr/>
      <dgm:t>
        <a:bodyPr/>
        <a:lstStyle/>
        <a:p>
          <a:endParaRPr lang="en-GB"/>
        </a:p>
      </dgm:t>
    </dgm:pt>
    <dgm:pt modelId="{35C1726D-6C1F-4CAD-9147-FBEEFB235DF4}" type="sibTrans" cxnId="{8484A7F9-7B59-41AA-AF44-C62E444E1490}">
      <dgm:prSet/>
      <dgm:spPr/>
      <dgm:t>
        <a:bodyPr/>
        <a:lstStyle/>
        <a:p>
          <a:endParaRPr lang="en-GB"/>
        </a:p>
      </dgm:t>
    </dgm:pt>
    <dgm:pt modelId="{8329E857-4331-4D0F-99C1-2CE9E10B158B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Scientist</a:t>
          </a:r>
          <a:endParaRPr lang="en-GB" dirty="0"/>
        </a:p>
      </dgm:t>
    </dgm:pt>
    <dgm:pt modelId="{B79BB7DD-C611-4CB9-A2F6-1DD69B7621D4}" type="parTrans" cxnId="{6472B12B-26B9-460E-8C9F-B32816E5189D}">
      <dgm:prSet/>
      <dgm:spPr/>
      <dgm:t>
        <a:bodyPr/>
        <a:lstStyle/>
        <a:p>
          <a:endParaRPr lang="en-GB"/>
        </a:p>
      </dgm:t>
    </dgm:pt>
    <dgm:pt modelId="{3BA55BDC-8A65-40AB-A340-4BFF83D4AE74}" type="sibTrans" cxnId="{6472B12B-26B9-460E-8C9F-B32816E5189D}">
      <dgm:prSet/>
      <dgm:spPr/>
      <dgm:t>
        <a:bodyPr/>
        <a:lstStyle/>
        <a:p>
          <a:endParaRPr lang="en-GB"/>
        </a:p>
      </dgm:t>
    </dgm:pt>
    <dgm:pt modelId="{19BC7169-D451-4CA6-AD3F-F4898EB8021D}" type="pres">
      <dgm:prSet presAssocID="{886A30CE-2A5C-4782-AB5D-D67153E5699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C73D7EC-E6F5-4A51-8498-62E4B631D291}" type="pres">
      <dgm:prSet presAssocID="{76FFAFC5-B961-4C20-A781-B57557EA455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C6562E-02C0-4F44-9477-4FA07016D45B}" type="pres">
      <dgm:prSet presAssocID="{76FFAFC5-B961-4C20-A781-B57557EA455A}" presName="spNode" presStyleCnt="0"/>
      <dgm:spPr/>
    </dgm:pt>
    <dgm:pt modelId="{BB68BF45-0956-492B-946C-873DBA644ED8}" type="pres">
      <dgm:prSet presAssocID="{3D1CC48F-013E-471B-8075-52B0A1199E46}" presName="sibTrans" presStyleLbl="sibTrans1D1" presStyleIdx="0" presStyleCnt="4"/>
      <dgm:spPr/>
      <dgm:t>
        <a:bodyPr/>
        <a:lstStyle/>
        <a:p>
          <a:endParaRPr lang="en-GB"/>
        </a:p>
      </dgm:t>
    </dgm:pt>
    <dgm:pt modelId="{3CA10290-CD4B-49E6-A13E-E2E617B7E0FE}" type="pres">
      <dgm:prSet presAssocID="{4F37F9E2-F1BE-45AC-A3B3-17DAF15F231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53BB62-35AB-4646-963E-B413884B5A82}" type="pres">
      <dgm:prSet presAssocID="{4F37F9E2-F1BE-45AC-A3B3-17DAF15F231D}" presName="spNode" presStyleCnt="0"/>
      <dgm:spPr/>
    </dgm:pt>
    <dgm:pt modelId="{995BA95B-D81A-42CD-9454-5745FCE160F0}" type="pres">
      <dgm:prSet presAssocID="{4BD55F5F-14DB-4F61-B1DA-A808105E4E43}" presName="sibTrans" presStyleLbl="sibTrans1D1" presStyleIdx="1" presStyleCnt="4"/>
      <dgm:spPr/>
      <dgm:t>
        <a:bodyPr/>
        <a:lstStyle/>
        <a:p>
          <a:endParaRPr lang="en-GB"/>
        </a:p>
      </dgm:t>
    </dgm:pt>
    <dgm:pt modelId="{48C34C27-0DFA-4029-930F-2E78A1E4EC2D}" type="pres">
      <dgm:prSet presAssocID="{668AC84F-47F4-40C8-A28C-09EF80A75F5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5F3867-7524-41C8-BC25-6C366BEE5E9C}" type="pres">
      <dgm:prSet presAssocID="{668AC84F-47F4-40C8-A28C-09EF80A75F51}" presName="spNode" presStyleCnt="0"/>
      <dgm:spPr/>
    </dgm:pt>
    <dgm:pt modelId="{696FBD86-CE94-43BB-AD64-85DA340A338D}" type="pres">
      <dgm:prSet presAssocID="{35C1726D-6C1F-4CAD-9147-FBEEFB235DF4}" presName="sibTrans" presStyleLbl="sibTrans1D1" presStyleIdx="2" presStyleCnt="4"/>
      <dgm:spPr/>
      <dgm:t>
        <a:bodyPr/>
        <a:lstStyle/>
        <a:p>
          <a:endParaRPr lang="en-GB"/>
        </a:p>
      </dgm:t>
    </dgm:pt>
    <dgm:pt modelId="{FFB9308E-51D7-4B8F-AEFE-E4277393EFEC}" type="pres">
      <dgm:prSet presAssocID="{8329E857-4331-4D0F-99C1-2CE9E10B158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182B448-C6C5-4F9B-B8D0-C751E3AE9B92}" type="pres">
      <dgm:prSet presAssocID="{8329E857-4331-4D0F-99C1-2CE9E10B158B}" presName="spNode" presStyleCnt="0"/>
      <dgm:spPr/>
    </dgm:pt>
    <dgm:pt modelId="{948B8C9B-B4C1-450C-B6EE-735065619FAF}" type="pres">
      <dgm:prSet presAssocID="{3BA55BDC-8A65-40AB-A340-4BFF83D4AE74}" presName="sibTrans" presStyleLbl="sibTrans1D1" presStyleIdx="3" presStyleCnt="4"/>
      <dgm:spPr/>
      <dgm:t>
        <a:bodyPr/>
        <a:lstStyle/>
        <a:p>
          <a:endParaRPr lang="en-GB"/>
        </a:p>
      </dgm:t>
    </dgm:pt>
  </dgm:ptLst>
  <dgm:cxnLst>
    <dgm:cxn modelId="{3E36DC3A-CEE6-4EA8-9F22-0E83B9928863}" type="presOf" srcId="{3BA55BDC-8A65-40AB-A340-4BFF83D4AE74}" destId="{948B8C9B-B4C1-450C-B6EE-735065619FAF}" srcOrd="0" destOrd="0" presId="urn:microsoft.com/office/officeart/2005/8/layout/cycle5"/>
    <dgm:cxn modelId="{8484A7F9-7B59-41AA-AF44-C62E444E1490}" srcId="{886A30CE-2A5C-4782-AB5D-D67153E5699A}" destId="{668AC84F-47F4-40C8-A28C-09EF80A75F51}" srcOrd="2" destOrd="0" parTransId="{48FA969C-6FCB-4151-A38E-3D8B4ABA9EE6}" sibTransId="{35C1726D-6C1F-4CAD-9147-FBEEFB235DF4}"/>
    <dgm:cxn modelId="{1C378119-262A-4CB2-A6E1-790F5282EA6F}" type="presOf" srcId="{4BD55F5F-14DB-4F61-B1DA-A808105E4E43}" destId="{995BA95B-D81A-42CD-9454-5745FCE160F0}" srcOrd="0" destOrd="0" presId="urn:microsoft.com/office/officeart/2005/8/layout/cycle5"/>
    <dgm:cxn modelId="{9296F017-36BA-4375-AA1E-54849DF440A0}" type="presOf" srcId="{3D1CC48F-013E-471B-8075-52B0A1199E46}" destId="{BB68BF45-0956-492B-946C-873DBA644ED8}" srcOrd="0" destOrd="0" presId="urn:microsoft.com/office/officeart/2005/8/layout/cycle5"/>
    <dgm:cxn modelId="{25C2D40A-3F51-4DA0-BD29-E5843CD6DDDE}" type="presOf" srcId="{668AC84F-47F4-40C8-A28C-09EF80A75F51}" destId="{48C34C27-0DFA-4029-930F-2E78A1E4EC2D}" srcOrd="0" destOrd="0" presId="urn:microsoft.com/office/officeart/2005/8/layout/cycle5"/>
    <dgm:cxn modelId="{C4E2AD37-EC19-4BED-8D99-DF23CB53D806}" type="presOf" srcId="{35C1726D-6C1F-4CAD-9147-FBEEFB235DF4}" destId="{696FBD86-CE94-43BB-AD64-85DA340A338D}" srcOrd="0" destOrd="0" presId="urn:microsoft.com/office/officeart/2005/8/layout/cycle5"/>
    <dgm:cxn modelId="{317339AE-B009-41F9-98CD-D2606F63B499}" type="presOf" srcId="{4F37F9E2-F1BE-45AC-A3B3-17DAF15F231D}" destId="{3CA10290-CD4B-49E6-A13E-E2E617B7E0FE}" srcOrd="0" destOrd="0" presId="urn:microsoft.com/office/officeart/2005/8/layout/cycle5"/>
    <dgm:cxn modelId="{96A4F076-9858-41AB-B360-B3AABBEC4E2B}" srcId="{886A30CE-2A5C-4782-AB5D-D67153E5699A}" destId="{76FFAFC5-B961-4C20-A781-B57557EA455A}" srcOrd="0" destOrd="0" parTransId="{7AE9F03A-5D56-420E-9A6B-B2C39766EA73}" sibTransId="{3D1CC48F-013E-471B-8075-52B0A1199E46}"/>
    <dgm:cxn modelId="{3B8B092C-D021-4161-A0ED-D93B5F19E20B}" type="presOf" srcId="{76FFAFC5-B961-4C20-A781-B57557EA455A}" destId="{9C73D7EC-E6F5-4A51-8498-62E4B631D291}" srcOrd="0" destOrd="0" presId="urn:microsoft.com/office/officeart/2005/8/layout/cycle5"/>
    <dgm:cxn modelId="{34FBBB8E-0C68-4CE1-9B0B-D8EB24FFF52A}" srcId="{886A30CE-2A5C-4782-AB5D-D67153E5699A}" destId="{4F37F9E2-F1BE-45AC-A3B3-17DAF15F231D}" srcOrd="1" destOrd="0" parTransId="{7F528412-6029-468A-9289-86612CBD2D93}" sibTransId="{4BD55F5F-14DB-4F61-B1DA-A808105E4E43}"/>
    <dgm:cxn modelId="{75424DB0-516E-49B6-B853-50339C8B5EA3}" type="presOf" srcId="{886A30CE-2A5C-4782-AB5D-D67153E5699A}" destId="{19BC7169-D451-4CA6-AD3F-F4898EB8021D}" srcOrd="0" destOrd="0" presId="urn:microsoft.com/office/officeart/2005/8/layout/cycle5"/>
    <dgm:cxn modelId="{FDBE2739-EE26-4CD8-80DD-C36A4849EFE6}" type="presOf" srcId="{8329E857-4331-4D0F-99C1-2CE9E10B158B}" destId="{FFB9308E-51D7-4B8F-AEFE-E4277393EFEC}" srcOrd="0" destOrd="0" presId="urn:microsoft.com/office/officeart/2005/8/layout/cycle5"/>
    <dgm:cxn modelId="{6472B12B-26B9-460E-8C9F-B32816E5189D}" srcId="{886A30CE-2A5C-4782-AB5D-D67153E5699A}" destId="{8329E857-4331-4D0F-99C1-2CE9E10B158B}" srcOrd="3" destOrd="0" parTransId="{B79BB7DD-C611-4CB9-A2F6-1DD69B7621D4}" sibTransId="{3BA55BDC-8A65-40AB-A340-4BFF83D4AE74}"/>
    <dgm:cxn modelId="{E623923D-7949-4680-9BE0-C29D3115B096}" type="presParOf" srcId="{19BC7169-D451-4CA6-AD3F-F4898EB8021D}" destId="{9C73D7EC-E6F5-4A51-8498-62E4B631D291}" srcOrd="0" destOrd="0" presId="urn:microsoft.com/office/officeart/2005/8/layout/cycle5"/>
    <dgm:cxn modelId="{5B82E3F7-0DB1-480B-BA56-34FFBBCB66B3}" type="presParOf" srcId="{19BC7169-D451-4CA6-AD3F-F4898EB8021D}" destId="{7EC6562E-02C0-4F44-9477-4FA07016D45B}" srcOrd="1" destOrd="0" presId="urn:microsoft.com/office/officeart/2005/8/layout/cycle5"/>
    <dgm:cxn modelId="{68DEDF97-444A-4DEF-A907-B6A57E4E3533}" type="presParOf" srcId="{19BC7169-D451-4CA6-AD3F-F4898EB8021D}" destId="{BB68BF45-0956-492B-946C-873DBA644ED8}" srcOrd="2" destOrd="0" presId="urn:microsoft.com/office/officeart/2005/8/layout/cycle5"/>
    <dgm:cxn modelId="{2981DB50-BA95-44C7-88E8-579F53898F28}" type="presParOf" srcId="{19BC7169-D451-4CA6-AD3F-F4898EB8021D}" destId="{3CA10290-CD4B-49E6-A13E-E2E617B7E0FE}" srcOrd="3" destOrd="0" presId="urn:microsoft.com/office/officeart/2005/8/layout/cycle5"/>
    <dgm:cxn modelId="{6172DAF3-A09A-4C25-94BD-D05D38271920}" type="presParOf" srcId="{19BC7169-D451-4CA6-AD3F-F4898EB8021D}" destId="{A153BB62-35AB-4646-963E-B413884B5A82}" srcOrd="4" destOrd="0" presId="urn:microsoft.com/office/officeart/2005/8/layout/cycle5"/>
    <dgm:cxn modelId="{0B4C7FC4-3A9C-4253-8978-8802338F2189}" type="presParOf" srcId="{19BC7169-D451-4CA6-AD3F-F4898EB8021D}" destId="{995BA95B-D81A-42CD-9454-5745FCE160F0}" srcOrd="5" destOrd="0" presId="urn:microsoft.com/office/officeart/2005/8/layout/cycle5"/>
    <dgm:cxn modelId="{83FD7FB0-2E71-4588-85CB-3657C795DA36}" type="presParOf" srcId="{19BC7169-D451-4CA6-AD3F-F4898EB8021D}" destId="{48C34C27-0DFA-4029-930F-2E78A1E4EC2D}" srcOrd="6" destOrd="0" presId="urn:microsoft.com/office/officeart/2005/8/layout/cycle5"/>
    <dgm:cxn modelId="{35402ECB-71EC-42D3-B997-FC0D49381910}" type="presParOf" srcId="{19BC7169-D451-4CA6-AD3F-F4898EB8021D}" destId="{875F3867-7524-41C8-BC25-6C366BEE5E9C}" srcOrd="7" destOrd="0" presId="urn:microsoft.com/office/officeart/2005/8/layout/cycle5"/>
    <dgm:cxn modelId="{FBCEFAAD-D5B6-454B-AE27-40126F2E8B37}" type="presParOf" srcId="{19BC7169-D451-4CA6-AD3F-F4898EB8021D}" destId="{696FBD86-CE94-43BB-AD64-85DA340A338D}" srcOrd="8" destOrd="0" presId="urn:microsoft.com/office/officeart/2005/8/layout/cycle5"/>
    <dgm:cxn modelId="{ADDEF614-DC51-44C6-B297-89D81A23F603}" type="presParOf" srcId="{19BC7169-D451-4CA6-AD3F-F4898EB8021D}" destId="{FFB9308E-51D7-4B8F-AEFE-E4277393EFEC}" srcOrd="9" destOrd="0" presId="urn:microsoft.com/office/officeart/2005/8/layout/cycle5"/>
    <dgm:cxn modelId="{675ADD1D-3F52-40A3-9697-8438D239F9F5}" type="presParOf" srcId="{19BC7169-D451-4CA6-AD3F-F4898EB8021D}" destId="{E182B448-C6C5-4F9B-B8D0-C751E3AE9B92}" srcOrd="10" destOrd="0" presId="urn:microsoft.com/office/officeart/2005/8/layout/cycle5"/>
    <dgm:cxn modelId="{82963CA8-BAAE-453E-AB2D-1BDD8B365BBE}" type="presParOf" srcId="{19BC7169-D451-4CA6-AD3F-F4898EB8021D}" destId="{948B8C9B-B4C1-450C-B6EE-735065619FAF}" srcOrd="11" destOrd="0" presId="urn:microsoft.com/office/officeart/2005/8/layout/cycle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1628775"/>
            <a:ext cx="709295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36449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7172" name="Picture 4" descr="STF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5661025"/>
            <a:ext cx="3960812" cy="9906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9/21/2010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5175"/>
            <a:ext cx="2286000" cy="5543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5175"/>
            <a:ext cx="6705600" cy="5543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9/21/2010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6" name="Picture 5" descr="ng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00800" y="6044565"/>
            <a:ext cx="2585920" cy="813435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228600" y="6553200"/>
            <a:ext cx="2536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90000"/>
                  </a:schemeClr>
                </a:solidFill>
              </a:rPr>
              <a:t>Jens Jensen, STFC RAL</a:t>
            </a:r>
            <a:endParaRPr lang="en-GB" dirty="0">
              <a:solidFill>
                <a:schemeClr val="accent1">
                  <a:lumMod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9/21/2010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916113"/>
            <a:ext cx="4495800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495800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9/21/2010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9/21/2010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9/21/2010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9/21/2010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9/21/2010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9/21/2010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63938" y="765175"/>
            <a:ext cx="5410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916113"/>
            <a:ext cx="91440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38175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400">
                <a:solidFill>
                  <a:srgbClr val="3366CC"/>
                </a:solidFill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400800"/>
            <a:ext cx="19050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400">
                <a:solidFill>
                  <a:srgbClr val="333399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9/21/2010</a:t>
            </a:fld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516688" y="6394450"/>
            <a:ext cx="26273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GB" sz="1200">
                <a:solidFill>
                  <a:srgbClr val="009999"/>
                </a:solidFill>
              </a:rPr>
              <a:t>Jens Jensen, STFC/RAL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2771775" cy="693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366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666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366FF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66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Soapbox (Q Series)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Scientific Method of Trust</a:t>
            </a:r>
          </a:p>
          <a:p>
            <a:r>
              <a:rPr lang="en-US" dirty="0" smtClean="0"/>
              <a:t>Querulous Quixotic Quest for Quotidian Quality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5257800"/>
            <a:ext cx="4556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Jens Jensen – </a:t>
            </a:r>
            <a:r>
              <a:rPr lang="en-US" dirty="0" err="1" smtClean="0"/>
              <a:t>j.jensen.ral</a:t>
            </a:r>
            <a:r>
              <a:rPr lang="en-US" dirty="0" smtClean="0"/>
              <a:t> </a:t>
            </a:r>
            <a:r>
              <a:rPr lang="en-US" dirty="0" err="1" smtClean="0"/>
              <a:t>xATx</a:t>
            </a:r>
            <a:r>
              <a:rPr lang="en-US" dirty="0" smtClean="0"/>
              <a:t> gmail.com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what is missing?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Interpretation</a:t>
            </a:r>
          </a:p>
          <a:p>
            <a:r>
              <a:rPr lang="en-US" dirty="0" smtClean="0"/>
              <a:t>Forming hypotheses</a:t>
            </a:r>
          </a:p>
          <a:p>
            <a:r>
              <a:rPr lang="en-US" dirty="0" smtClean="0"/>
              <a:t>Making sense of the results</a:t>
            </a:r>
          </a:p>
          <a:p>
            <a:r>
              <a:rPr lang="en-US" dirty="0" smtClean="0"/>
              <a:t>Questioning the results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Paradigms</a:t>
            </a:r>
          </a:p>
          <a:p>
            <a:pPr>
              <a:buNone/>
            </a:pPr>
            <a:r>
              <a:rPr lang="en-US" dirty="0" smtClean="0"/>
              <a:t>“Progress” – time</a:t>
            </a:r>
          </a:p>
          <a:p>
            <a:r>
              <a:rPr lang="en-US" dirty="0" smtClean="0"/>
              <a:t>Establishing new directions</a:t>
            </a:r>
          </a:p>
          <a:p>
            <a:pPr>
              <a:buNone/>
            </a:pPr>
            <a:r>
              <a:rPr lang="en-US" dirty="0" smtClean="0"/>
              <a:t>Processes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Digression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Trust (our kind) is like science</a:t>
            </a:r>
          </a:p>
          <a:p>
            <a:pPr lvl="1"/>
            <a:r>
              <a:rPr lang="en-US" dirty="0" smtClean="0"/>
              <a:t>Enabled by processes</a:t>
            </a:r>
          </a:p>
          <a:p>
            <a:pPr lvl="1"/>
            <a:r>
              <a:rPr lang="en-US" dirty="0" smtClean="0"/>
              <a:t>Entirely emotional but aims to be objective</a:t>
            </a:r>
          </a:p>
          <a:p>
            <a:pPr lvl="1"/>
            <a:r>
              <a:rPr lang="en-US" dirty="0" smtClean="0"/>
              <a:t>Like testing hypotheses of trustworthiness</a:t>
            </a:r>
          </a:p>
          <a:p>
            <a:pPr lvl="2"/>
            <a:r>
              <a:rPr lang="en-US" dirty="0" smtClean="0"/>
              <a:t>Tests are usually incomplete</a:t>
            </a:r>
          </a:p>
          <a:p>
            <a:pPr lvl="2"/>
            <a:r>
              <a:rPr lang="en-US" dirty="0" smtClean="0"/>
              <a:t>Assumption of truth, evidence taken to support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Being Wrong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 bwMode="auto">
          <a:xfrm>
            <a:off x="3200400" y="2590800"/>
            <a:ext cx="3124200" cy="31242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2819400" y="26670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505200" y="21336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267200" y="18288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029200" y="19050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715000" y="22860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172200" y="28956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477000" y="36576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6477000" y="44196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096000" y="51054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5486400" y="56388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800600" y="58674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3352800" y="54864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038600" y="57912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2590800" y="34290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2514600" y="41910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2743200" y="4953000"/>
            <a:ext cx="5334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21" name="Rounded Rectangular Callout 20"/>
          <p:cNvSpPr/>
          <p:nvPr/>
        </p:nvSpPr>
        <p:spPr bwMode="auto">
          <a:xfrm>
            <a:off x="6324600" y="2286000"/>
            <a:ext cx="1600200" cy="381000"/>
          </a:xfrm>
          <a:prstGeom prst="wedgeRoundRectCallout">
            <a:avLst>
              <a:gd name="adj1" fmla="val -102302"/>
              <a:gd name="adj2" fmla="val 251599"/>
              <a:gd name="adj3" fmla="val 16667"/>
            </a:avLst>
          </a:prstGeom>
          <a:solidFill>
            <a:schemeClr val="bg1"/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Trebuchet MS" pitchFamily="34" charset="0"/>
              </a:rPr>
              <a:t>Right!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22" name="Rounded Rectangular Callout 21"/>
          <p:cNvSpPr/>
          <p:nvPr/>
        </p:nvSpPr>
        <p:spPr bwMode="auto">
          <a:xfrm>
            <a:off x="1828800" y="1371600"/>
            <a:ext cx="1600200" cy="381000"/>
          </a:xfrm>
          <a:prstGeom prst="wedgeRoundRectCallout">
            <a:avLst>
              <a:gd name="adj1" fmla="val 65045"/>
              <a:gd name="adj2" fmla="val 203599"/>
              <a:gd name="adj3" fmla="val 16667"/>
            </a:avLst>
          </a:prstGeom>
          <a:solidFill>
            <a:schemeClr val="bg1"/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Trebuchet MS" pitchFamily="34" charset="0"/>
              </a:rPr>
              <a:t>Wrong!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23" name="Rounded Rectangular Callout 22"/>
          <p:cNvSpPr/>
          <p:nvPr/>
        </p:nvSpPr>
        <p:spPr bwMode="auto">
          <a:xfrm>
            <a:off x="6858000" y="5486400"/>
            <a:ext cx="1600200" cy="381000"/>
          </a:xfrm>
          <a:prstGeom prst="wedgeRoundRectCallout">
            <a:avLst>
              <a:gd name="adj1" fmla="val -73731"/>
              <a:gd name="adj2" fmla="val -108401"/>
              <a:gd name="adj3" fmla="val 16667"/>
            </a:avLst>
          </a:prstGeom>
          <a:solidFill>
            <a:schemeClr val="bg1"/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Trebuchet MS" pitchFamily="34" charset="0"/>
              </a:rPr>
              <a:t>Wrong!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24" name="Rounded Rectangular Callout 23"/>
          <p:cNvSpPr/>
          <p:nvPr/>
        </p:nvSpPr>
        <p:spPr bwMode="auto">
          <a:xfrm>
            <a:off x="609600" y="3200400"/>
            <a:ext cx="1600200" cy="381000"/>
          </a:xfrm>
          <a:prstGeom prst="wedgeRoundRectCallout">
            <a:avLst>
              <a:gd name="adj1" fmla="val 74025"/>
              <a:gd name="adj2" fmla="val 83599"/>
              <a:gd name="adj3" fmla="val 16667"/>
            </a:avLst>
          </a:prstGeom>
          <a:solidFill>
            <a:schemeClr val="bg1"/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Trebuchet MS" pitchFamily="34" charset="0"/>
              </a:rPr>
              <a:t>Wrong!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25" name="Rounded Rectangular Callout 24"/>
          <p:cNvSpPr/>
          <p:nvPr/>
        </p:nvSpPr>
        <p:spPr bwMode="auto">
          <a:xfrm>
            <a:off x="7543800" y="4648200"/>
            <a:ext cx="1600200" cy="381000"/>
          </a:xfrm>
          <a:prstGeom prst="wedgeRoundRectCallout">
            <a:avLst>
              <a:gd name="adj1" fmla="val -94139"/>
              <a:gd name="adj2" fmla="val -26115"/>
              <a:gd name="adj3" fmla="val 16667"/>
            </a:avLst>
          </a:prstGeom>
          <a:solidFill>
            <a:schemeClr val="bg1"/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Trebuchet MS" pitchFamily="34" charset="0"/>
              </a:rPr>
              <a:t>Wrong!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26" name="Rounded Rectangular Callout 25"/>
          <p:cNvSpPr/>
          <p:nvPr/>
        </p:nvSpPr>
        <p:spPr bwMode="auto">
          <a:xfrm>
            <a:off x="914400" y="5867400"/>
            <a:ext cx="1600200" cy="381000"/>
          </a:xfrm>
          <a:prstGeom prst="wedgeRoundRectCallout">
            <a:avLst>
              <a:gd name="adj1" fmla="val 69127"/>
              <a:gd name="adj2" fmla="val -183830"/>
              <a:gd name="adj3" fmla="val 16667"/>
            </a:avLst>
          </a:prstGeom>
          <a:solidFill>
            <a:schemeClr val="bg1"/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Trebuchet MS" pitchFamily="34" charset="0"/>
              </a:rPr>
              <a:t>Wrong!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3366FF"/>
              </a:solidFill>
              <a:effectLst/>
              <a:latin typeface="Trebuchet MS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4419600"/>
            <a:ext cx="24048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Paradigms (Kuhn)</a:t>
            </a:r>
          </a:p>
          <a:p>
            <a:r>
              <a:rPr lang="en-US" dirty="0" smtClean="0"/>
              <a:t>Dark Matter &amp; Energy</a:t>
            </a:r>
          </a:p>
          <a:p>
            <a:r>
              <a:rPr lang="en-US" dirty="0" smtClean="0"/>
              <a:t>Note the shifts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Layers again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4392612"/>
          </a:xfrm>
        </p:spPr>
        <p:txBody>
          <a:bodyPr/>
          <a:lstStyle/>
          <a:p>
            <a:r>
              <a:rPr lang="en-US" dirty="0" smtClean="0"/>
              <a:t>Results may be disputed</a:t>
            </a:r>
          </a:p>
          <a:p>
            <a:pPr lvl="1"/>
            <a:r>
              <a:rPr lang="en-US" dirty="0" err="1" smtClean="0"/>
              <a:t>Cf</a:t>
            </a:r>
            <a:r>
              <a:rPr lang="en-US" dirty="0" smtClean="0"/>
              <a:t> previous slide</a:t>
            </a:r>
          </a:p>
          <a:p>
            <a:pPr lvl="1"/>
            <a:r>
              <a:rPr lang="en-US" dirty="0" smtClean="0"/>
              <a:t>Occasionally the other guys win</a:t>
            </a:r>
          </a:p>
          <a:p>
            <a:r>
              <a:rPr lang="en-US" dirty="0" smtClean="0"/>
              <a:t>The cause of the results may be disputed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 Occam’s razor</a:t>
            </a:r>
          </a:p>
          <a:p>
            <a:pPr lvl="1"/>
            <a:r>
              <a:rPr lang="en-US" dirty="0" smtClean="0"/>
              <a:t>Aristotle’s mover</a:t>
            </a:r>
          </a:p>
          <a:p>
            <a:r>
              <a:rPr lang="en-US" dirty="0" smtClean="0"/>
              <a:t>The methods and frames may also be disputed</a:t>
            </a:r>
          </a:p>
          <a:p>
            <a:pPr lvl="1"/>
            <a:r>
              <a:rPr lang="en-US" dirty="0" smtClean="0"/>
              <a:t>None universally accepted</a:t>
            </a:r>
          </a:p>
          <a:p>
            <a:pPr lvl="1"/>
            <a:r>
              <a:rPr lang="en-US" dirty="0" smtClean="0"/>
              <a:t>Scientists don’t do this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Mad Science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4648200" y="1905000"/>
          <a:ext cx="4495800" cy="4392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0" y="1905000"/>
          <a:ext cx="4495800" cy="4392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Decisions are Emotional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Whenever decisions are taken based on rules</a:t>
            </a:r>
          </a:p>
          <a:p>
            <a:pPr lvl="1"/>
            <a:r>
              <a:rPr lang="en-US" dirty="0" smtClean="0"/>
              <a:t>E.g., science, justice,</a:t>
            </a:r>
          </a:p>
          <a:p>
            <a:r>
              <a:rPr lang="en-US" dirty="0" smtClean="0"/>
              <a:t>Science itself shows this is emotional</a:t>
            </a:r>
          </a:p>
          <a:p>
            <a:pPr lvl="1"/>
            <a:r>
              <a:rPr lang="en-US" dirty="0" smtClean="0"/>
              <a:t>Cf. the </a:t>
            </a:r>
            <a:r>
              <a:rPr lang="en-US" dirty="0" err="1" smtClean="0"/>
              <a:t>Mr</a:t>
            </a:r>
            <a:r>
              <a:rPr lang="en-US" dirty="0" smtClean="0"/>
              <a:t> Spock case</a:t>
            </a:r>
          </a:p>
          <a:p>
            <a:r>
              <a:rPr lang="en-US" dirty="0" smtClean="0"/>
              <a:t>Understanding this helps us make progress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OKoT</a:t>
            </a:r>
            <a:r>
              <a:rPr lang="en-US" dirty="0" smtClean="0"/>
              <a:t> is scientific precisely because</a:t>
            </a:r>
          </a:p>
          <a:p>
            <a:pPr lvl="1"/>
            <a:r>
              <a:rPr lang="en-US" dirty="0" smtClean="0"/>
              <a:t>It is emotional and subjective</a:t>
            </a:r>
          </a:p>
          <a:p>
            <a:pPr lvl="1"/>
            <a:r>
              <a:rPr lang="en-US" dirty="0" smtClean="0"/>
              <a:t>It is based on decisions based on rules (methods)</a:t>
            </a:r>
          </a:p>
          <a:p>
            <a:pPr lvl="1"/>
            <a:r>
              <a:rPr lang="en-US" dirty="0" smtClean="0"/>
              <a:t>It questions its results</a:t>
            </a:r>
          </a:p>
          <a:p>
            <a:pPr lvl="1"/>
            <a:r>
              <a:rPr lang="en-US" dirty="0" smtClean="0"/>
              <a:t>It (now) questions its own methods</a:t>
            </a:r>
          </a:p>
          <a:p>
            <a:pPr lvl="1"/>
            <a:r>
              <a:rPr lang="en-US" dirty="0" smtClean="0"/>
              <a:t>It fits the frame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Science of W&amp;F Trust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does that affect anything </a:t>
            </a:r>
            <a:r>
              <a:rPr lang="en-US" i="1" dirty="0" smtClean="0"/>
              <a:t>we</a:t>
            </a:r>
            <a:r>
              <a:rPr lang="en-US" dirty="0" smtClean="0"/>
              <a:t> do?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similarities indicate how to proceed</a:t>
            </a:r>
          </a:p>
          <a:p>
            <a:pPr lvl="1"/>
            <a:r>
              <a:rPr lang="en-US" dirty="0" smtClean="0"/>
              <a:t>Maybe</a:t>
            </a:r>
          </a:p>
          <a:p>
            <a:r>
              <a:rPr lang="en-US" dirty="0" smtClean="0"/>
              <a:t>Lots of people have thought about science</a:t>
            </a:r>
          </a:p>
          <a:p>
            <a:pPr lvl="1"/>
            <a:r>
              <a:rPr lang="en-US" dirty="0" smtClean="0"/>
              <a:t>Usually not scientists?</a:t>
            </a:r>
          </a:p>
          <a:p>
            <a:r>
              <a:rPr lang="en-US" dirty="0" smtClean="0"/>
              <a:t>What if we apply the thinking to </a:t>
            </a:r>
            <a:r>
              <a:rPr lang="en-US" dirty="0" err="1" smtClean="0"/>
              <a:t>OKoT</a:t>
            </a:r>
            <a:endParaRPr lang="en-US" dirty="0" smtClean="0"/>
          </a:p>
          <a:p>
            <a:pPr lvl="1"/>
            <a:r>
              <a:rPr lang="en-US" dirty="0" smtClean="0"/>
              <a:t>Or, even to science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Dramatis Personae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</a:p>
          <a:p>
            <a:r>
              <a:rPr lang="en-US" dirty="0" smtClean="0"/>
              <a:t>Scientist</a:t>
            </a:r>
          </a:p>
          <a:p>
            <a:r>
              <a:rPr lang="en-US" dirty="0" smtClean="0"/>
              <a:t>Other scientist</a:t>
            </a:r>
          </a:p>
          <a:p>
            <a:r>
              <a:rPr lang="en-US" dirty="0" smtClean="0"/>
              <a:t>Subject</a:t>
            </a:r>
          </a:p>
          <a:p>
            <a:r>
              <a:rPr lang="en-US" dirty="0" smtClean="0"/>
              <a:t>Implementer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IGTF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IGTF</a:t>
            </a:r>
          </a:p>
          <a:p>
            <a:r>
              <a:rPr lang="en-US" dirty="0" smtClean="0"/>
              <a:t>Reviewer/assessor</a:t>
            </a:r>
          </a:p>
          <a:p>
            <a:r>
              <a:rPr lang="en-US" dirty="0" smtClean="0"/>
              <a:t>Trust</a:t>
            </a:r>
          </a:p>
          <a:p>
            <a:r>
              <a:rPr lang="en-US" dirty="0" err="1" smtClean="0"/>
              <a:t>Reviewee</a:t>
            </a:r>
            <a:r>
              <a:rPr lang="en-US" dirty="0" smtClean="0"/>
              <a:t>, trustee</a:t>
            </a:r>
          </a:p>
          <a:p>
            <a:r>
              <a:rPr lang="en-US" dirty="0" smtClean="0"/>
              <a:t>RP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aim of this talk?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if you can guess</a:t>
            </a:r>
          </a:p>
          <a:p>
            <a:pPr lvl="1"/>
            <a:r>
              <a:rPr lang="en-US" dirty="0" smtClean="0"/>
              <a:t>It may become clear</a:t>
            </a:r>
          </a:p>
          <a:p>
            <a:pPr lvl="1"/>
            <a:r>
              <a:rPr lang="en-US" dirty="0" smtClean="0"/>
              <a:t>No prize if no one gets it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and Measurements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</a:t>
            </a:r>
          </a:p>
          <a:p>
            <a:pPr lvl="1"/>
            <a:r>
              <a:rPr lang="en-US" dirty="0" smtClean="0"/>
              <a:t>Review, accreditation</a:t>
            </a:r>
          </a:p>
          <a:p>
            <a:r>
              <a:rPr lang="en-US" dirty="0" smtClean="0"/>
              <a:t>Regular</a:t>
            </a:r>
          </a:p>
          <a:p>
            <a:pPr lvl="1"/>
            <a:r>
              <a:rPr lang="en-US" dirty="0" smtClean="0"/>
              <a:t>PMA attendance, self-audits</a:t>
            </a:r>
          </a:p>
          <a:p>
            <a:r>
              <a:rPr lang="en-US" dirty="0" smtClean="0"/>
              <a:t>Occasional</a:t>
            </a:r>
          </a:p>
          <a:p>
            <a:pPr lvl="1"/>
            <a:r>
              <a:rPr lang="en-US" dirty="0" smtClean="0"/>
              <a:t>Representation, updates</a:t>
            </a:r>
          </a:p>
          <a:p>
            <a:r>
              <a:rPr lang="en-US" dirty="0" smtClean="0"/>
              <a:t>Rare</a:t>
            </a:r>
          </a:p>
          <a:p>
            <a:pPr lvl="1"/>
            <a:r>
              <a:rPr lang="en-US" dirty="0" smtClean="0"/>
              <a:t>Rewrites. Paradigm shifts.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and Processes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</a:p>
          <a:p>
            <a:pPr lvl="1"/>
            <a:r>
              <a:rPr lang="en-US" dirty="0" smtClean="0"/>
              <a:t>Remote assessments</a:t>
            </a:r>
          </a:p>
          <a:p>
            <a:pPr lvl="1"/>
            <a:r>
              <a:rPr lang="en-US" dirty="0" smtClean="0"/>
              <a:t>Checklists</a:t>
            </a:r>
          </a:p>
          <a:p>
            <a:r>
              <a:rPr lang="en-US" dirty="0" smtClean="0"/>
              <a:t>Processes</a:t>
            </a:r>
          </a:p>
          <a:p>
            <a:pPr lvl="1"/>
            <a:r>
              <a:rPr lang="en-US" dirty="0" smtClean="0"/>
              <a:t>PMA (re)appearances</a:t>
            </a:r>
          </a:p>
          <a:p>
            <a:pPr lvl="1"/>
            <a:r>
              <a:rPr lang="en-US" dirty="0" smtClean="0"/>
              <a:t>Accreditation processes</a:t>
            </a:r>
          </a:p>
          <a:p>
            <a:pPr lvl="2"/>
            <a:r>
              <a:rPr lang="en-US" dirty="0" smtClean="0"/>
              <a:t>As documented by TAGPMA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Frames and Paradigms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beliefs in individual authentication, national(</a:t>
            </a:r>
            <a:r>
              <a:rPr lang="en-US" dirty="0" err="1" smtClean="0"/>
              <a:t>ish</a:t>
            </a:r>
            <a:r>
              <a:rPr lang="en-US" dirty="0" smtClean="0"/>
              <a:t>) CAs</a:t>
            </a:r>
          </a:p>
          <a:p>
            <a:r>
              <a:rPr lang="en-US" dirty="0" smtClean="0"/>
              <a:t>A belief in the trustworthiness of individuals</a:t>
            </a:r>
          </a:p>
          <a:p>
            <a:pPr lvl="1"/>
            <a:r>
              <a:rPr lang="en-US" dirty="0" smtClean="0"/>
              <a:t>Some more pivotal than others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lvl="1"/>
            <a:r>
              <a:rPr lang="en-US" dirty="0" smtClean="0"/>
              <a:t>Note there are two ways they can be wrong</a:t>
            </a:r>
          </a:p>
          <a:p>
            <a:r>
              <a:rPr lang="en-US" dirty="0" smtClean="0"/>
              <a:t>Hierarchical, to some extent</a:t>
            </a:r>
          </a:p>
          <a:p>
            <a:pPr lvl="1"/>
            <a:r>
              <a:rPr lang="en-US" dirty="0" smtClean="0"/>
              <a:t>A </a:t>
            </a:r>
            <a:r>
              <a:rPr lang="en-US" dirty="0" err="1" smtClean="0"/>
              <a:t>Deo</a:t>
            </a:r>
            <a:r>
              <a:rPr lang="en-US" dirty="0" smtClean="0"/>
              <a:t> Rex, A </a:t>
            </a:r>
            <a:r>
              <a:rPr lang="en-US" dirty="0" err="1" smtClean="0"/>
              <a:t>Rege</a:t>
            </a:r>
            <a:r>
              <a:rPr lang="en-US" dirty="0" smtClean="0"/>
              <a:t> </a:t>
            </a:r>
            <a:r>
              <a:rPr lang="en-US" dirty="0" err="1" smtClean="0"/>
              <a:t>Lex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Science and IGTF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Technology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Quality (goodness)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Paradigms shifting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Processes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Understanding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Decisions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Publications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Technology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Supports and enables processes</a:t>
            </a:r>
          </a:p>
          <a:p>
            <a:pPr lvl="1"/>
            <a:r>
              <a:rPr lang="en-US" dirty="0" smtClean="0"/>
              <a:t>Remote communications and signatures</a:t>
            </a:r>
          </a:p>
          <a:p>
            <a:pPr lvl="1"/>
            <a:r>
              <a:rPr lang="en-US" dirty="0" smtClean="0"/>
              <a:t>Enabling measurements</a:t>
            </a:r>
          </a:p>
          <a:p>
            <a:r>
              <a:rPr lang="en-US" dirty="0" smtClean="0"/>
              <a:t>But also shapes them</a:t>
            </a:r>
          </a:p>
          <a:p>
            <a:pPr lvl="1"/>
            <a:r>
              <a:rPr lang="en-US" dirty="0" smtClean="0"/>
              <a:t>Chicken and egg:</a:t>
            </a:r>
          </a:p>
          <a:p>
            <a:pPr lvl="2"/>
            <a:r>
              <a:rPr lang="en-US" dirty="0" smtClean="0"/>
              <a:t>Tech chosen or invented to support processes</a:t>
            </a:r>
          </a:p>
          <a:p>
            <a:pPr lvl="2"/>
            <a:r>
              <a:rPr lang="en-US" dirty="0" smtClean="0"/>
              <a:t>Processes implemented according to tech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Technology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tech increase the turnaround?</a:t>
            </a:r>
            <a:endParaRPr lang="en-GB" dirty="0" smtClean="0"/>
          </a:p>
          <a:p>
            <a:pPr lvl="1"/>
            <a:r>
              <a:rPr lang="en-US" dirty="0" err="1" smtClean="0"/>
              <a:t>Cf</a:t>
            </a:r>
            <a:r>
              <a:rPr lang="en-US" dirty="0" smtClean="0"/>
              <a:t> Drug discovery</a:t>
            </a:r>
          </a:p>
          <a:p>
            <a:pPr lvl="2"/>
            <a:r>
              <a:rPr lang="en-US" dirty="0" smtClean="0"/>
              <a:t>Assuming this is science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r>
              <a:rPr lang="en-US" dirty="0" smtClean="0"/>
              <a:t>Which of </a:t>
            </a:r>
            <a:r>
              <a:rPr lang="en-US" i="1" dirty="0" smtClean="0"/>
              <a:t>our</a:t>
            </a:r>
            <a:r>
              <a:rPr lang="en-US" dirty="0" smtClean="0"/>
              <a:t> processes are supported by tech?</a:t>
            </a:r>
          </a:p>
          <a:p>
            <a:pPr lvl="1"/>
            <a:r>
              <a:rPr lang="en-US" dirty="0" smtClean="0"/>
              <a:t>Evaluations</a:t>
            </a:r>
          </a:p>
          <a:p>
            <a:pPr lvl="1"/>
            <a:r>
              <a:rPr lang="en-US" dirty="0" smtClean="0"/>
              <a:t>Communications</a:t>
            </a:r>
          </a:p>
          <a:p>
            <a:pPr lvl="1"/>
            <a:r>
              <a:rPr lang="en-US" dirty="0" smtClean="0"/>
              <a:t>Documenting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Quality (Goodness)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good science better than bad science?</a:t>
            </a:r>
          </a:p>
          <a:p>
            <a:pPr lvl="1"/>
            <a:r>
              <a:rPr lang="en-US" dirty="0" smtClean="0"/>
              <a:t>What is “bad science”</a:t>
            </a:r>
          </a:p>
          <a:p>
            <a:pPr lvl="2"/>
            <a:r>
              <a:rPr lang="en-US" dirty="0" smtClean="0"/>
              <a:t>Shoddy</a:t>
            </a:r>
          </a:p>
          <a:p>
            <a:pPr lvl="2"/>
            <a:r>
              <a:rPr lang="en-US" dirty="0" smtClean="0"/>
              <a:t>Or looks good, but isn’t</a:t>
            </a:r>
          </a:p>
          <a:p>
            <a:pPr lvl="1"/>
            <a:r>
              <a:rPr lang="en-US" dirty="0" smtClean="0"/>
              <a:t>Many use cases for bad science</a:t>
            </a:r>
          </a:p>
          <a:p>
            <a:pPr lvl="2"/>
            <a:r>
              <a:rPr lang="en-US" dirty="0" smtClean="0"/>
              <a:t>Pragmatic</a:t>
            </a:r>
          </a:p>
          <a:p>
            <a:r>
              <a:rPr lang="en-US" dirty="0" smtClean="0"/>
              <a:t>What is Quality</a:t>
            </a:r>
          </a:p>
          <a:p>
            <a:pPr lvl="1"/>
            <a:r>
              <a:rPr lang="en-US" dirty="0" smtClean="0"/>
              <a:t>Go read ZAMM (homework)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Paradigms Shifting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time to propagate</a:t>
            </a:r>
          </a:p>
          <a:p>
            <a:pPr lvl="1"/>
            <a:r>
              <a:rPr lang="en-US" dirty="0" smtClean="0"/>
              <a:t>Can be expensive</a:t>
            </a:r>
          </a:p>
          <a:p>
            <a:r>
              <a:rPr lang="en-US" dirty="0" smtClean="0"/>
              <a:t>Can be painful or confusing</a:t>
            </a:r>
          </a:p>
          <a:p>
            <a:pPr lvl="1"/>
            <a:r>
              <a:rPr lang="en-US" dirty="0" smtClean="0"/>
              <a:t>Cf. Decisions</a:t>
            </a:r>
          </a:p>
          <a:p>
            <a:r>
              <a:rPr lang="en-US" dirty="0" smtClean="0"/>
              <a:t>Can we support paradigm shifts?</a:t>
            </a:r>
          </a:p>
          <a:p>
            <a:pPr lvl="1"/>
            <a:r>
              <a:rPr lang="en-US" dirty="0" smtClean="0"/>
              <a:t>Should we?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Processes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drives the process</a:t>
            </a:r>
          </a:p>
          <a:p>
            <a:pPr lvl="1"/>
            <a:r>
              <a:rPr lang="en-US" dirty="0" smtClean="0"/>
              <a:t>No single answer</a:t>
            </a:r>
          </a:p>
          <a:p>
            <a:pPr lvl="1"/>
            <a:r>
              <a:rPr lang="en-US" dirty="0" smtClean="0"/>
              <a:t>Quest for knowledge/understanding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Fame 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Greed 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Unlikely job for a </a:t>
            </a:r>
            <a:r>
              <a:rPr lang="en-US" dirty="0" err="1" smtClean="0">
                <a:sym typeface="Wingdings" pitchFamily="2" charset="2"/>
              </a:rPr>
              <a:t>jobsworth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In our case, it is of course the quest for knowledge 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Processes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we taking a scientific approach because we are scientists?</a:t>
            </a:r>
          </a:p>
          <a:p>
            <a:pPr lvl="1"/>
            <a:r>
              <a:rPr lang="en-US" dirty="0" smtClean="0"/>
              <a:t>PGP</a:t>
            </a:r>
          </a:p>
          <a:p>
            <a:pPr lvl="1"/>
            <a:r>
              <a:rPr lang="en-US" dirty="0" smtClean="0"/>
              <a:t>Reputation</a:t>
            </a:r>
          </a:p>
          <a:p>
            <a:pPr lvl="1"/>
            <a:r>
              <a:rPr lang="en-US" dirty="0" smtClean="0"/>
              <a:t>Faith</a:t>
            </a:r>
          </a:p>
          <a:p>
            <a:pPr lvl="1"/>
            <a:r>
              <a:rPr lang="en-US" dirty="0" smtClean="0"/>
              <a:t>Naïve trust</a:t>
            </a:r>
          </a:p>
          <a:p>
            <a:r>
              <a:rPr lang="en-US" dirty="0" smtClean="0"/>
              <a:t>Is the scientific approach better?</a:t>
            </a:r>
          </a:p>
          <a:p>
            <a:pPr lvl="1"/>
            <a:r>
              <a:rPr lang="en-US" dirty="0" smtClean="0"/>
              <a:t>Cheaper? More secure? More scalable?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Being Wrong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two distinct ways of being wrong</a:t>
            </a:r>
          </a:p>
          <a:p>
            <a:pPr lvl="1"/>
            <a:r>
              <a:rPr lang="en-US" dirty="0" smtClean="0"/>
              <a:t>The one based on ignorance</a:t>
            </a:r>
          </a:p>
          <a:p>
            <a:pPr lvl="1"/>
            <a:r>
              <a:rPr lang="en-US" dirty="0" smtClean="0"/>
              <a:t>The one based on insight</a:t>
            </a:r>
          </a:p>
          <a:p>
            <a:pPr lvl="1"/>
            <a:r>
              <a:rPr lang="en-US" dirty="0" smtClean="0"/>
              <a:t>With no other a priori knowledge, how do you know which one?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Being Wrong can be useful (being wrong isn’t)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04800" y="4572000"/>
            <a:ext cx="8305800" cy="838200"/>
            <a:chOff x="304800" y="4191000"/>
            <a:chExt cx="8305800" cy="838200"/>
          </a:xfrm>
        </p:grpSpPr>
        <p:sp>
          <p:nvSpPr>
            <p:cNvPr id="5" name="Rectangle 4"/>
            <p:cNvSpPr/>
            <p:nvPr/>
          </p:nvSpPr>
          <p:spPr bwMode="auto">
            <a:xfrm>
              <a:off x="304800" y="4191000"/>
              <a:ext cx="8305800" cy="838200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00FF00"/>
                </a:gs>
                <a:gs pos="100000">
                  <a:srgbClr val="FF000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2540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normalizeH="0" baseline="0" dirty="0" smtClean="0">
                  <a:ln>
                    <a:noFill/>
                  </a:ln>
                  <a:effectLst/>
                  <a:latin typeface="Trebuchet MS" pitchFamily="34" charset="0"/>
                </a:rPr>
                <a:t>Right</a:t>
              </a:r>
              <a:endParaRPr kumimoji="0" lang="en-GB" sz="3600" b="0" i="0" u="none" strike="noStrike" cap="none" normalizeH="0" baseline="0" dirty="0" smtClean="0">
                <a:ln>
                  <a:noFill/>
                </a:ln>
                <a:effectLst/>
                <a:latin typeface="Trebuchet MS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6248400" y="4191000"/>
              <a:ext cx="2362200" cy="838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normalizeH="0" baseline="0" dirty="0" smtClean="0">
                  <a:ln>
                    <a:noFill/>
                  </a:ln>
                  <a:effectLst/>
                  <a:latin typeface="Trebuchet MS" pitchFamily="34" charset="0"/>
                </a:rPr>
                <a:t>WRONG</a:t>
              </a:r>
              <a:endParaRPr kumimoji="0" lang="en-GB" sz="3600" b="0" i="0" u="none" strike="noStrike" cap="none" normalizeH="0" baseline="0" dirty="0" smtClean="0">
                <a:ln>
                  <a:noFill/>
                </a:ln>
                <a:effectLst/>
                <a:latin typeface="Trebuchet MS" pitchFamily="34" charset="0"/>
              </a:endParaRPr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304800" y="4191000"/>
              <a:ext cx="2362200" cy="838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normalizeH="0" baseline="0" dirty="0" smtClean="0">
                  <a:ln>
                    <a:noFill/>
                  </a:ln>
                  <a:effectLst/>
                  <a:latin typeface="Trebuchet MS" pitchFamily="34" charset="0"/>
                </a:rPr>
                <a:t>WRONG</a:t>
              </a:r>
              <a:endParaRPr kumimoji="0" lang="en-GB" sz="3600" b="0" i="0" u="none" strike="noStrike" cap="none" normalizeH="0" baseline="0" dirty="0" smtClean="0">
                <a:ln>
                  <a:noFill/>
                </a:ln>
                <a:effectLst/>
                <a:latin typeface="Trebuchet MS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Processes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 support</a:t>
            </a:r>
          </a:p>
          <a:p>
            <a:pPr lvl="1"/>
            <a:r>
              <a:rPr lang="en-US" dirty="0" smtClean="0"/>
              <a:t>Can we disassociate infrastructure from trust?</a:t>
            </a:r>
          </a:p>
          <a:p>
            <a:pPr lvl="1"/>
            <a:r>
              <a:rPr lang="en-US" dirty="0" smtClean="0"/>
              <a:t>Not quite, need to operate it; skills.</a:t>
            </a:r>
          </a:p>
          <a:p>
            <a:r>
              <a:rPr lang="en-US" dirty="0" smtClean="0"/>
              <a:t>Human processes</a:t>
            </a:r>
          </a:p>
          <a:p>
            <a:pPr lvl="1"/>
            <a:r>
              <a:rPr lang="en-US" dirty="0" smtClean="0"/>
              <a:t>Humans extraordinarily good at completing pictures</a:t>
            </a:r>
          </a:p>
          <a:p>
            <a:pPr lvl="1"/>
            <a:r>
              <a:rPr lang="en-US" dirty="0" smtClean="0"/>
              <a:t>Independence, skills, track record</a:t>
            </a:r>
          </a:p>
          <a:p>
            <a:r>
              <a:rPr lang="en-US" dirty="0" smtClean="0"/>
              <a:t>A feedback cycle is important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Understanding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Understanding make us better?</a:t>
            </a:r>
          </a:p>
          <a:p>
            <a:pPr lvl="1"/>
            <a:r>
              <a:rPr lang="en-US" dirty="0" smtClean="0"/>
              <a:t>Yes, greater insight is good</a:t>
            </a:r>
          </a:p>
          <a:p>
            <a:pPr lvl="1"/>
            <a:r>
              <a:rPr lang="en-US" dirty="0" smtClean="0"/>
              <a:t>No, but the inquisitive will find answers</a:t>
            </a:r>
          </a:p>
          <a:p>
            <a:pPr lvl="1"/>
            <a:r>
              <a:rPr lang="en-US" dirty="0" smtClean="0"/>
              <a:t>No, most won’t –</a:t>
            </a:r>
          </a:p>
          <a:p>
            <a:pPr lvl="2"/>
            <a:r>
              <a:rPr lang="en-US" dirty="0" smtClean="0"/>
              <a:t>But inquiring into processes establishes Trust as a science</a:t>
            </a:r>
          </a:p>
          <a:p>
            <a:pPr lvl="2"/>
            <a:r>
              <a:rPr lang="en-US" dirty="0" smtClean="0"/>
              <a:t>Will not change day-to-day operations</a:t>
            </a:r>
          </a:p>
          <a:p>
            <a:pPr lvl="2"/>
            <a:r>
              <a:rPr lang="en-US" dirty="0" smtClean="0"/>
              <a:t>Help understand weaknesses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Decisions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Decisions depend on who take them</a:t>
            </a:r>
          </a:p>
          <a:p>
            <a:pPr lvl="1"/>
            <a:r>
              <a:rPr lang="en-US" dirty="0" smtClean="0"/>
              <a:t>No such thing as objectivity</a:t>
            </a:r>
          </a:p>
          <a:p>
            <a:pPr lvl="1"/>
            <a:r>
              <a:rPr lang="en-US" dirty="0" smtClean="0"/>
              <a:t>Emotional</a:t>
            </a:r>
          </a:p>
          <a:p>
            <a:pPr lvl="1"/>
            <a:r>
              <a:rPr lang="en-US" dirty="0" smtClean="0"/>
              <a:t>But also based on insight, of course</a:t>
            </a:r>
          </a:p>
          <a:p>
            <a:pPr lvl="2"/>
            <a:r>
              <a:rPr lang="en-US" dirty="0" smtClean="0"/>
              <a:t>Although of course you could be Wrong</a:t>
            </a:r>
          </a:p>
          <a:p>
            <a:r>
              <a:rPr lang="en-US" dirty="0" smtClean="0"/>
              <a:t>Progress or Regress</a:t>
            </a:r>
          </a:p>
          <a:p>
            <a:pPr lvl="1"/>
            <a:r>
              <a:rPr lang="en-US" dirty="0" smtClean="0"/>
              <a:t>How do you know it is “progress” in the right direction?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Decisions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Shortcuts</a:t>
            </a:r>
          </a:p>
          <a:p>
            <a:pPr lvl="1"/>
            <a:r>
              <a:rPr lang="en-US" dirty="0" smtClean="0"/>
              <a:t>We see what we want to see</a:t>
            </a:r>
          </a:p>
          <a:p>
            <a:pPr lvl="1"/>
            <a:r>
              <a:rPr lang="en-US" dirty="0" smtClean="0"/>
              <a:t>Human interpretations of the rules</a:t>
            </a:r>
          </a:p>
          <a:p>
            <a:r>
              <a:rPr lang="en-US" dirty="0" smtClean="0"/>
              <a:t>Support decision making</a:t>
            </a:r>
          </a:p>
          <a:p>
            <a:pPr lvl="1"/>
            <a:r>
              <a:rPr lang="en-US" dirty="0" smtClean="0"/>
              <a:t>Policies, Processes and checklists, Technology</a:t>
            </a:r>
          </a:p>
          <a:p>
            <a:pPr lvl="1"/>
            <a:r>
              <a:rPr lang="en-US" dirty="0" smtClean="0"/>
              <a:t>Auditable track</a:t>
            </a:r>
          </a:p>
          <a:p>
            <a:pPr lvl="1"/>
            <a:r>
              <a:rPr lang="en-US" dirty="0" smtClean="0"/>
              <a:t>Ultimately still emotional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“We all have a law that we choose to ignore because we think we’re not really doing anything wrong. It might be speeding on an empty motorway, cycling the wrong way down a one-way street or downloading music without paying. For me, it’s smoking a cigarette on an open-air train platform.”</a:t>
            </a:r>
          </a:p>
          <a:p>
            <a:pPr algn="r">
              <a:buNone/>
            </a:pPr>
            <a:r>
              <a:rPr lang="en-US" dirty="0" smtClean="0"/>
              <a:t>V. </a:t>
            </a:r>
            <a:r>
              <a:rPr lang="en-US" dirty="0" err="1" smtClean="0"/>
              <a:t>Coren</a:t>
            </a:r>
            <a:r>
              <a:rPr lang="en-US" dirty="0" smtClean="0"/>
              <a:t>, Observer 19.09.10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Decisions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choices are Wrong</a:t>
            </a:r>
          </a:p>
          <a:p>
            <a:pPr lvl="1"/>
            <a:r>
              <a:rPr lang="en-US" dirty="0" smtClean="0"/>
              <a:t>As in not following the Book</a:t>
            </a:r>
          </a:p>
          <a:p>
            <a:pPr lvl="1"/>
            <a:r>
              <a:rPr lang="en-US" dirty="0" smtClean="0"/>
              <a:t>Can be wrong both ways of course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Publications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Contributions to the community</a:t>
            </a:r>
          </a:p>
          <a:p>
            <a:r>
              <a:rPr lang="en-US" dirty="0" smtClean="0"/>
              <a:t>Visions of direction</a:t>
            </a:r>
          </a:p>
          <a:p>
            <a:r>
              <a:rPr lang="en-US" dirty="0" smtClean="0"/>
              <a:t>Insights into processes</a:t>
            </a:r>
          </a:p>
          <a:p>
            <a:r>
              <a:rPr lang="en-US" dirty="0" smtClean="0"/>
              <a:t>Reputation</a:t>
            </a:r>
          </a:p>
          <a:p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processes are scientific</a:t>
            </a:r>
          </a:p>
          <a:p>
            <a:pPr lvl="1"/>
            <a:r>
              <a:rPr lang="en-US" dirty="0" smtClean="0"/>
              <a:t>Just about</a:t>
            </a:r>
          </a:p>
          <a:p>
            <a:pPr lvl="1"/>
            <a:r>
              <a:rPr lang="en-US" dirty="0" smtClean="0"/>
              <a:t>Contribute to the W&amp;F</a:t>
            </a:r>
          </a:p>
          <a:p>
            <a:pPr lvl="1"/>
            <a:r>
              <a:rPr lang="en-US" dirty="0" smtClean="0"/>
              <a:t>Next soapbox will be about how they’re NOT scientific (maybe)</a:t>
            </a:r>
          </a:p>
          <a:p>
            <a:r>
              <a:rPr lang="en-US" dirty="0" smtClean="0"/>
              <a:t>Personal input</a:t>
            </a:r>
          </a:p>
          <a:p>
            <a:pPr lvl="1"/>
            <a:r>
              <a:rPr lang="en-US" dirty="0" smtClean="0"/>
              <a:t>Trust, emotions, values</a:t>
            </a:r>
          </a:p>
          <a:p>
            <a:pPr lvl="1"/>
            <a:r>
              <a:rPr lang="en-US" dirty="0" smtClean="0"/>
              <a:t>Reputation – skills, “publications”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or Regress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“The reasonable man adapts himself to the world; the unreasonable one persists in trying to adapt the world to himself. Therefore all progress depends on the unreasonable man.” </a:t>
            </a:r>
          </a:p>
          <a:p>
            <a:pPr>
              <a:buNone/>
            </a:pPr>
            <a:r>
              <a:rPr lang="en-GB" dirty="0" smtClean="0"/>
              <a:t>								-- GBS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– them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trust?</a:t>
            </a:r>
          </a:p>
          <a:p>
            <a:pPr lvl="1"/>
            <a:r>
              <a:rPr lang="en-US" dirty="0" smtClean="0"/>
              <a:t>“It is security”</a:t>
            </a:r>
          </a:p>
          <a:p>
            <a:pPr lvl="2"/>
            <a:r>
              <a:rPr lang="en-US" dirty="0" smtClean="0"/>
              <a:t>Secrecy of confidential information</a:t>
            </a:r>
          </a:p>
          <a:p>
            <a:pPr lvl="2"/>
            <a:r>
              <a:rPr lang="en-US" dirty="0" smtClean="0"/>
              <a:t>Maintaining integrity of data</a:t>
            </a:r>
          </a:p>
          <a:p>
            <a:pPr lvl="2"/>
            <a:r>
              <a:rPr lang="en-US" dirty="0" smtClean="0"/>
              <a:t>Ensuring availability of services</a:t>
            </a:r>
          </a:p>
          <a:p>
            <a:pPr lvl="1"/>
            <a:r>
              <a:rPr lang="en-US" dirty="0" smtClean="0"/>
              <a:t>“It is reputation based”</a:t>
            </a:r>
          </a:p>
          <a:p>
            <a:pPr lvl="2"/>
            <a:r>
              <a:rPr lang="en-US" dirty="0" smtClean="0"/>
              <a:t>“Past performance is a measure of future performance”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Trust is warm and fuzzy</a:t>
            </a:r>
          </a:p>
          <a:p>
            <a:r>
              <a:rPr lang="en-US" dirty="0" smtClean="0"/>
              <a:t>Trust is scientific</a:t>
            </a:r>
          </a:p>
          <a:p>
            <a:r>
              <a:rPr lang="en-US" dirty="0" smtClean="0"/>
              <a:t>It is </a:t>
            </a:r>
            <a:r>
              <a:rPr lang="en-US" i="1" dirty="0" smtClean="0"/>
              <a:t>established </a:t>
            </a:r>
            <a:r>
              <a:rPr lang="en-US" dirty="0" smtClean="0"/>
              <a:t>between people</a:t>
            </a:r>
          </a:p>
          <a:p>
            <a:pPr lvl="1"/>
            <a:r>
              <a:rPr lang="en-US" dirty="0" smtClean="0"/>
              <a:t>Possibly indirectly, via third parties</a:t>
            </a:r>
          </a:p>
          <a:p>
            <a:r>
              <a:rPr lang="en-US" dirty="0" smtClean="0"/>
              <a:t>It is </a:t>
            </a:r>
            <a:r>
              <a:rPr lang="en-US" i="1" dirty="0" smtClean="0"/>
              <a:t>mediated</a:t>
            </a:r>
            <a:r>
              <a:rPr lang="en-US" dirty="0" smtClean="0"/>
              <a:t> through technology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science?</a:t>
            </a:r>
          </a:p>
          <a:p>
            <a:pPr lvl="1"/>
            <a:r>
              <a:rPr lang="en-US" dirty="0" smtClean="0"/>
              <a:t>The cruel illusion: objectivity</a:t>
            </a:r>
          </a:p>
          <a:p>
            <a:pPr lvl="1"/>
            <a:r>
              <a:rPr lang="en-US" dirty="0" smtClean="0"/>
              <a:t>The phantom of objectivity: verifiability</a:t>
            </a:r>
          </a:p>
          <a:p>
            <a:pPr lvl="1"/>
            <a:r>
              <a:rPr lang="en-US" dirty="0" smtClean="0"/>
              <a:t>The ghost of objectivity: reproducibility</a:t>
            </a:r>
          </a:p>
          <a:p>
            <a:pPr lvl="1"/>
            <a:r>
              <a:rPr lang="en-US" dirty="0" smtClean="0"/>
              <a:t>The nice try, but wrong: </a:t>
            </a:r>
            <a:r>
              <a:rPr lang="en-US" dirty="0" err="1" smtClean="0"/>
              <a:t>falsifiability</a:t>
            </a:r>
            <a:endParaRPr lang="en-US" dirty="0" smtClean="0"/>
          </a:p>
          <a:p>
            <a:r>
              <a:rPr lang="en-US" dirty="0" smtClean="0"/>
              <a:t>Scientists do not (usually) know what science is</a:t>
            </a:r>
          </a:p>
          <a:p>
            <a:pPr lvl="1"/>
            <a:r>
              <a:rPr lang="en-US" dirty="0" smtClean="0"/>
              <a:t>They just learn the methods</a:t>
            </a:r>
          </a:p>
          <a:p>
            <a:pPr lvl="1"/>
            <a:r>
              <a:rPr lang="en-US" dirty="0" smtClean="0"/>
              <a:t>Foundations not learned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conundrum for philosophy of science</a:t>
            </a:r>
          </a:p>
          <a:p>
            <a:pPr lvl="1"/>
            <a:r>
              <a:rPr lang="en-US" dirty="0" smtClean="0"/>
              <a:t>Define science</a:t>
            </a:r>
          </a:p>
          <a:p>
            <a:pPr lvl="1"/>
            <a:r>
              <a:rPr lang="en-US" dirty="0" smtClean="0"/>
              <a:t>But make sure pseudoscience is not science</a:t>
            </a:r>
          </a:p>
          <a:p>
            <a:pPr lvl="1"/>
            <a:r>
              <a:rPr lang="en-US" dirty="0" smtClean="0"/>
              <a:t>Boundary conditions:</a:t>
            </a:r>
          </a:p>
          <a:p>
            <a:pPr lvl="2"/>
            <a:r>
              <a:rPr lang="en-US" dirty="0" smtClean="0"/>
              <a:t>Physics (say) is always a science</a:t>
            </a:r>
          </a:p>
          <a:p>
            <a:pPr lvl="2"/>
            <a:r>
              <a:rPr lang="en-US" dirty="0" smtClean="0"/>
              <a:t>Astrology is always a pseudoscience</a:t>
            </a:r>
          </a:p>
          <a:p>
            <a:pPr lvl="2"/>
            <a:r>
              <a:rPr lang="en-US" dirty="0" smtClean="0"/>
              <a:t>Where does that leave psychology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What about </a:t>
            </a:r>
            <a:r>
              <a:rPr lang="en-US" dirty="0" err="1" smtClean="0">
                <a:sym typeface="Wingdings" pitchFamily="2" charset="2"/>
              </a:rPr>
              <a:t>Wissenschaft</a:t>
            </a:r>
            <a:r>
              <a:rPr lang="en-US" dirty="0" smtClean="0">
                <a:sym typeface="Wingdings" pitchFamily="2" charset="2"/>
              </a:rPr>
              <a:t>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685800" y="1905000"/>
            <a:ext cx="7543800" cy="12192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latin typeface="Trebuchet MS" pitchFamily="34" charset="0"/>
              </a:rPr>
              <a:t>Frame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rebuchet MS" pitchFamily="34" charset="0"/>
              </a:rPr>
              <a:t>(There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effectLst/>
                <a:latin typeface="Trebuchet MS" pitchFamily="34" charset="0"/>
              </a:rPr>
              <a:t> is probably a proper name for it)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Trebuchet MS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Layers of </a:t>
            </a:r>
            <a:r>
              <a:rPr lang="en-US" dirty="0" err="1" smtClean="0"/>
              <a:t>Metascience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85800" y="1905000"/>
            <a:ext cx="7543800" cy="12192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latin typeface="Trebuchet MS" pitchFamily="34" charset="0"/>
              </a:rPr>
              <a:t>Methods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rebuchet MS" pitchFamily="34" charset="0"/>
              </a:rPr>
              <a:t>Processes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85800" y="1905000"/>
            <a:ext cx="7543800" cy="12192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rebuchet MS" pitchFamily="34" charset="0"/>
              </a:rPr>
              <a:t>Results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latin typeface="Trebuchet MS" pitchFamily="34" charset="0"/>
              </a:rPr>
              <a:t>Measurements</a:t>
            </a:r>
            <a:endParaRPr kumimoji="0" lang="en-GB" sz="3200" b="0" i="0" u="none" strike="noStrike" cap="none" normalizeH="0" baseline="0" dirty="0" smtClean="0">
              <a:ln>
                <a:noFill/>
              </a:ln>
              <a:effectLst/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0.00417 0.35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0.00417 0.177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6" grpId="0" animBg="1"/>
    </p:bldLst>
  </p:timing>
</p:sld>
</file>

<file path=ppt/theme/theme1.xml><?xml version="1.0" encoding="utf-8"?>
<a:theme xmlns:a="http://schemas.openxmlformats.org/drawingml/2006/main" name="newGridPP2_talks">
  <a:themeElements>
    <a:clrScheme name="newGridPP2_talks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newGridPP2_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54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54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newGridPP2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srm</Template>
  <TotalTime>1821</TotalTime>
  <Words>1177</Words>
  <Application>Microsoft Office PowerPoint</Application>
  <PresentationFormat>On-screen Show (4:3)</PresentationFormat>
  <Paragraphs>271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newGridPP2_talks</vt:lpstr>
      <vt:lpstr>Soapbox (Q Series)</vt:lpstr>
      <vt:lpstr>What is the aim of this talk?</vt:lpstr>
      <vt:lpstr>Being Wrong</vt:lpstr>
      <vt:lpstr>Progress or Regress</vt:lpstr>
      <vt:lpstr>Trust – them</vt:lpstr>
      <vt:lpstr>Trust</vt:lpstr>
      <vt:lpstr>Science</vt:lpstr>
      <vt:lpstr>Science</vt:lpstr>
      <vt:lpstr>The Layers of Metascience</vt:lpstr>
      <vt:lpstr>And what is missing?</vt:lpstr>
      <vt:lpstr>Why This Digression</vt:lpstr>
      <vt:lpstr>Being Wrong</vt:lpstr>
      <vt:lpstr>Layers again</vt:lpstr>
      <vt:lpstr>Mad Science</vt:lpstr>
      <vt:lpstr>Decisions are Emotional</vt:lpstr>
      <vt:lpstr>Conclusion</vt:lpstr>
      <vt:lpstr>The Science of W&amp;F Trust</vt:lpstr>
      <vt:lpstr>Slide 18</vt:lpstr>
      <vt:lpstr>Dramatis Personae</vt:lpstr>
      <vt:lpstr>Results and Measurements</vt:lpstr>
      <vt:lpstr>Methods and Processes</vt:lpstr>
      <vt:lpstr>Frames and Paradigms</vt:lpstr>
      <vt:lpstr>Comparing Science and IGTF</vt:lpstr>
      <vt:lpstr>1. Technology</vt:lpstr>
      <vt:lpstr>1. Technology</vt:lpstr>
      <vt:lpstr>2. Quality (Goodness)</vt:lpstr>
      <vt:lpstr>3. Paradigms Shifting</vt:lpstr>
      <vt:lpstr>4. Processes</vt:lpstr>
      <vt:lpstr>4. Processes</vt:lpstr>
      <vt:lpstr>4. Processes</vt:lpstr>
      <vt:lpstr>5. Understanding</vt:lpstr>
      <vt:lpstr>6. Decisions</vt:lpstr>
      <vt:lpstr>6. Decisions</vt:lpstr>
      <vt:lpstr>Slide 34</vt:lpstr>
      <vt:lpstr>6. Decisions</vt:lpstr>
      <vt:lpstr>7. Publications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Soapbox</dc:title>
  <dc:creator/>
  <cp:lastModifiedBy>jj47</cp:lastModifiedBy>
  <cp:revision>15</cp:revision>
  <dcterms:created xsi:type="dcterms:W3CDTF">2006-08-16T00:00:00Z</dcterms:created>
  <dcterms:modified xsi:type="dcterms:W3CDTF">2010-09-21T16:09:05Z</dcterms:modified>
</cp:coreProperties>
</file>