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70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3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059716-5526-4FB9-9F22-20A83FFBF78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451DF5-199A-4CB6-BA68-3F574A36C9C4}">
      <dgm:prSet phldrT="[Text]"/>
      <dgm:spPr/>
      <dgm:t>
        <a:bodyPr/>
        <a:lstStyle/>
        <a:p>
          <a:r>
            <a:rPr lang="en-US" dirty="0" smtClean="0"/>
            <a:t>User-activated</a:t>
          </a:r>
        </a:p>
      </dgm:t>
    </dgm:pt>
    <dgm:pt modelId="{2B22B9BA-8120-48ED-AAA6-E2BA6391380B}" type="parTrans" cxnId="{1482071A-2084-4B0C-8101-CC48F05A4791}">
      <dgm:prSet/>
      <dgm:spPr/>
    </dgm:pt>
    <dgm:pt modelId="{92970344-6317-4D0E-871B-A2861740D7DA}" type="sibTrans" cxnId="{1482071A-2084-4B0C-8101-CC48F05A4791}">
      <dgm:prSet/>
      <dgm:spPr/>
    </dgm:pt>
    <dgm:pt modelId="{00B8ED6A-8675-483C-ACBF-91AB0931467B}">
      <dgm:prSet phldrT="[Text]"/>
      <dgm:spPr/>
      <dgm:t>
        <a:bodyPr/>
        <a:lstStyle/>
        <a:p>
          <a:r>
            <a:rPr lang="en-US" dirty="0" err="1" smtClean="0"/>
            <a:t>MyProxy</a:t>
          </a:r>
          <a:endParaRPr lang="en-US" dirty="0" smtClean="0"/>
        </a:p>
        <a:p>
          <a:r>
            <a:rPr lang="en-US" dirty="0" smtClean="0"/>
            <a:t>(or similar)</a:t>
          </a:r>
          <a:endParaRPr lang="en-GB" dirty="0"/>
        </a:p>
      </dgm:t>
    </dgm:pt>
    <dgm:pt modelId="{7E91953C-4ED2-439B-B731-56C2D72F79A2}" type="parTrans" cxnId="{0B9525FD-1EF7-4318-BE28-B9B4639C2B48}">
      <dgm:prSet/>
      <dgm:spPr/>
    </dgm:pt>
    <dgm:pt modelId="{F4EB6914-6F74-4A8A-8ACC-489C9B30D4C3}" type="sibTrans" cxnId="{0B9525FD-1EF7-4318-BE28-B9B4639C2B48}">
      <dgm:prSet/>
      <dgm:spPr/>
    </dgm:pt>
    <dgm:pt modelId="{9437B7D0-648C-4E07-B978-C6207E53968F}">
      <dgm:prSet phldrT="[Text]"/>
      <dgm:spPr/>
      <dgm:t>
        <a:bodyPr/>
        <a:lstStyle/>
        <a:p>
          <a:r>
            <a:rPr lang="en-US" dirty="0" smtClean="0"/>
            <a:t>OS/HW</a:t>
          </a:r>
          <a:endParaRPr lang="en-GB" dirty="0"/>
        </a:p>
      </dgm:t>
    </dgm:pt>
    <dgm:pt modelId="{94701E74-3AE5-4BD9-A56B-C9A052CF83DE}" type="parTrans" cxnId="{14F8BE97-0CBC-46AA-8010-8089FBD488BC}">
      <dgm:prSet/>
      <dgm:spPr/>
    </dgm:pt>
    <dgm:pt modelId="{D738F4C7-4505-45F5-A260-93D8833BC4D2}" type="sibTrans" cxnId="{14F8BE97-0CBC-46AA-8010-8089FBD488BC}">
      <dgm:prSet/>
      <dgm:spPr/>
    </dgm:pt>
    <dgm:pt modelId="{2A6E64CE-D06F-4C09-B07F-EB0DD0560295}">
      <dgm:prSet phldrT="[Text]"/>
      <dgm:spPr/>
      <dgm:t>
        <a:bodyPr/>
        <a:lstStyle/>
        <a:p>
          <a:r>
            <a:rPr lang="en-US" dirty="0" smtClean="0"/>
            <a:t>Admin (=Subscriber) access</a:t>
          </a:r>
        </a:p>
      </dgm:t>
    </dgm:pt>
    <dgm:pt modelId="{41F745F6-D7CF-451C-8555-13BCF4DC5217}" type="parTrans" cxnId="{3B54B004-6FB0-48C4-9A4A-3E3E6D8102DC}">
      <dgm:prSet/>
      <dgm:spPr/>
    </dgm:pt>
    <dgm:pt modelId="{A18CDD41-AFEA-48AE-AA26-7EC6224AB9EC}" type="sibTrans" cxnId="{3B54B004-6FB0-48C4-9A4A-3E3E6D8102DC}">
      <dgm:prSet/>
      <dgm:spPr/>
    </dgm:pt>
    <dgm:pt modelId="{7F62CFCE-F38E-4E33-9343-20D83E9ADC32}" type="pres">
      <dgm:prSet presAssocID="{67059716-5526-4FB9-9F22-20A83FFBF78B}" presName="compositeShape" presStyleCnt="0">
        <dgm:presLayoutVars>
          <dgm:dir/>
          <dgm:resizeHandles/>
        </dgm:presLayoutVars>
      </dgm:prSet>
      <dgm:spPr/>
    </dgm:pt>
    <dgm:pt modelId="{74D22392-3F8D-4A7D-B110-5C2CF47EE4B2}" type="pres">
      <dgm:prSet presAssocID="{67059716-5526-4FB9-9F22-20A83FFBF78B}" presName="pyramid" presStyleLbl="node1" presStyleIdx="0" presStyleCnt="1"/>
      <dgm:spPr/>
    </dgm:pt>
    <dgm:pt modelId="{4C50CB79-036F-4BA0-B446-E3A86E722D9B}" type="pres">
      <dgm:prSet presAssocID="{67059716-5526-4FB9-9F22-20A83FFBF78B}" presName="theList" presStyleCnt="0"/>
      <dgm:spPr/>
    </dgm:pt>
    <dgm:pt modelId="{9FF22C5A-C3CB-4A38-B719-87DF4AEBE828}" type="pres">
      <dgm:prSet presAssocID="{D2451DF5-199A-4CB6-BA68-3F574A36C9C4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E9FB4DE-5EF9-4F75-A508-2BBC9B05A1E5}" type="pres">
      <dgm:prSet presAssocID="{D2451DF5-199A-4CB6-BA68-3F574A36C9C4}" presName="aSpace" presStyleCnt="0"/>
      <dgm:spPr/>
    </dgm:pt>
    <dgm:pt modelId="{5F603D41-224A-48FA-BE9E-6C580547B226}" type="pres">
      <dgm:prSet presAssocID="{2A6E64CE-D06F-4C09-B07F-EB0DD0560295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FBE4C4-860C-429B-884C-415B6D7A482A}" type="pres">
      <dgm:prSet presAssocID="{2A6E64CE-D06F-4C09-B07F-EB0DD0560295}" presName="aSpace" presStyleCnt="0"/>
      <dgm:spPr/>
    </dgm:pt>
    <dgm:pt modelId="{82277AA1-8370-48A8-A0D5-5722AA530AA5}" type="pres">
      <dgm:prSet presAssocID="{00B8ED6A-8675-483C-ACBF-91AB0931467B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DBCF896-F78B-4795-BA78-756661E4127E}" type="pres">
      <dgm:prSet presAssocID="{00B8ED6A-8675-483C-ACBF-91AB0931467B}" presName="aSpace" presStyleCnt="0"/>
      <dgm:spPr/>
    </dgm:pt>
    <dgm:pt modelId="{33F2DFFE-5E24-42C8-ACA0-B43C13E491A2}" type="pres">
      <dgm:prSet presAssocID="{9437B7D0-648C-4E07-B978-C6207E53968F}" presName="aNode" presStyleLbl="fgAcc1" presStyleIdx="3" presStyleCnt="4">
        <dgm:presLayoutVars>
          <dgm:bulletEnabled val="1"/>
        </dgm:presLayoutVars>
      </dgm:prSet>
      <dgm:spPr/>
    </dgm:pt>
    <dgm:pt modelId="{DA4BC339-54D2-4055-9279-1043C032448E}" type="pres">
      <dgm:prSet presAssocID="{9437B7D0-648C-4E07-B978-C6207E53968F}" presName="aSpace" presStyleCnt="0"/>
      <dgm:spPr/>
    </dgm:pt>
  </dgm:ptLst>
  <dgm:cxnLst>
    <dgm:cxn modelId="{0B9525FD-1EF7-4318-BE28-B9B4639C2B48}" srcId="{67059716-5526-4FB9-9F22-20A83FFBF78B}" destId="{00B8ED6A-8675-483C-ACBF-91AB0931467B}" srcOrd="2" destOrd="0" parTransId="{7E91953C-4ED2-439B-B731-56C2D72F79A2}" sibTransId="{F4EB6914-6F74-4A8A-8ACC-489C9B30D4C3}"/>
    <dgm:cxn modelId="{704EEE00-E8DF-4852-AB9F-8F2BAE21976A}" type="presOf" srcId="{9437B7D0-648C-4E07-B978-C6207E53968F}" destId="{33F2DFFE-5E24-42C8-ACA0-B43C13E491A2}" srcOrd="0" destOrd="0" presId="urn:microsoft.com/office/officeart/2005/8/layout/pyramid2"/>
    <dgm:cxn modelId="{3B54B004-6FB0-48C4-9A4A-3E3E6D8102DC}" srcId="{67059716-5526-4FB9-9F22-20A83FFBF78B}" destId="{2A6E64CE-D06F-4C09-B07F-EB0DD0560295}" srcOrd="1" destOrd="0" parTransId="{41F745F6-D7CF-451C-8555-13BCF4DC5217}" sibTransId="{A18CDD41-AFEA-48AE-AA26-7EC6224AB9EC}"/>
    <dgm:cxn modelId="{23DC6D70-439E-484E-9A23-9B4B3C5FDEE9}" type="presOf" srcId="{2A6E64CE-D06F-4C09-B07F-EB0DD0560295}" destId="{5F603D41-224A-48FA-BE9E-6C580547B226}" srcOrd="0" destOrd="0" presId="urn:microsoft.com/office/officeart/2005/8/layout/pyramid2"/>
    <dgm:cxn modelId="{1482071A-2084-4B0C-8101-CC48F05A4791}" srcId="{67059716-5526-4FB9-9F22-20A83FFBF78B}" destId="{D2451DF5-199A-4CB6-BA68-3F574A36C9C4}" srcOrd="0" destOrd="0" parTransId="{2B22B9BA-8120-48ED-AAA6-E2BA6391380B}" sibTransId="{92970344-6317-4D0E-871B-A2861740D7DA}"/>
    <dgm:cxn modelId="{89D3B762-2C5B-4803-A8AA-84EDC8243720}" type="presOf" srcId="{00B8ED6A-8675-483C-ACBF-91AB0931467B}" destId="{82277AA1-8370-48A8-A0D5-5722AA530AA5}" srcOrd="0" destOrd="0" presId="urn:microsoft.com/office/officeart/2005/8/layout/pyramid2"/>
    <dgm:cxn modelId="{14F8BE97-0CBC-46AA-8010-8089FBD488BC}" srcId="{67059716-5526-4FB9-9F22-20A83FFBF78B}" destId="{9437B7D0-648C-4E07-B978-C6207E53968F}" srcOrd="3" destOrd="0" parTransId="{94701E74-3AE5-4BD9-A56B-C9A052CF83DE}" sibTransId="{D738F4C7-4505-45F5-A260-93D8833BC4D2}"/>
    <dgm:cxn modelId="{AFC4940A-855D-438B-B8D2-4E2C30A0C5B0}" type="presOf" srcId="{67059716-5526-4FB9-9F22-20A83FFBF78B}" destId="{7F62CFCE-F38E-4E33-9343-20D83E9ADC32}" srcOrd="0" destOrd="0" presId="urn:microsoft.com/office/officeart/2005/8/layout/pyramid2"/>
    <dgm:cxn modelId="{47C9B12A-4D4B-41A7-A945-358F7FB9AD11}" type="presOf" srcId="{D2451DF5-199A-4CB6-BA68-3F574A36C9C4}" destId="{9FF22C5A-C3CB-4A38-B719-87DF4AEBE828}" srcOrd="0" destOrd="0" presId="urn:microsoft.com/office/officeart/2005/8/layout/pyramid2"/>
    <dgm:cxn modelId="{764D7426-3004-4623-AD24-ABE5277561E9}" type="presParOf" srcId="{7F62CFCE-F38E-4E33-9343-20D83E9ADC32}" destId="{74D22392-3F8D-4A7D-B110-5C2CF47EE4B2}" srcOrd="0" destOrd="0" presId="urn:microsoft.com/office/officeart/2005/8/layout/pyramid2"/>
    <dgm:cxn modelId="{E8F3F3A9-9ECB-42A6-B141-AB36BE4E7D36}" type="presParOf" srcId="{7F62CFCE-F38E-4E33-9343-20D83E9ADC32}" destId="{4C50CB79-036F-4BA0-B446-E3A86E722D9B}" srcOrd="1" destOrd="0" presId="urn:microsoft.com/office/officeart/2005/8/layout/pyramid2"/>
    <dgm:cxn modelId="{A0B85E35-EB12-4C5F-81F3-C3AFF2DC3E32}" type="presParOf" srcId="{4C50CB79-036F-4BA0-B446-E3A86E722D9B}" destId="{9FF22C5A-C3CB-4A38-B719-87DF4AEBE828}" srcOrd="0" destOrd="0" presId="urn:microsoft.com/office/officeart/2005/8/layout/pyramid2"/>
    <dgm:cxn modelId="{8E3930B4-C0FD-4AB6-BABA-A79E35BD0099}" type="presParOf" srcId="{4C50CB79-036F-4BA0-B446-E3A86E722D9B}" destId="{0E9FB4DE-5EF9-4F75-A508-2BBC9B05A1E5}" srcOrd="1" destOrd="0" presId="urn:microsoft.com/office/officeart/2005/8/layout/pyramid2"/>
    <dgm:cxn modelId="{B47B497D-F0B3-4CCE-96AF-34B25F6A5A89}" type="presParOf" srcId="{4C50CB79-036F-4BA0-B446-E3A86E722D9B}" destId="{5F603D41-224A-48FA-BE9E-6C580547B226}" srcOrd="2" destOrd="0" presId="urn:microsoft.com/office/officeart/2005/8/layout/pyramid2"/>
    <dgm:cxn modelId="{5FEA7856-0341-411B-9CC1-535EDF772B74}" type="presParOf" srcId="{4C50CB79-036F-4BA0-B446-E3A86E722D9B}" destId="{9AFBE4C4-860C-429B-884C-415B6D7A482A}" srcOrd="3" destOrd="0" presId="urn:microsoft.com/office/officeart/2005/8/layout/pyramid2"/>
    <dgm:cxn modelId="{688A4FF9-C58C-4D85-94D3-ABD127695F52}" type="presParOf" srcId="{4C50CB79-036F-4BA0-B446-E3A86E722D9B}" destId="{82277AA1-8370-48A8-A0D5-5722AA530AA5}" srcOrd="4" destOrd="0" presId="urn:microsoft.com/office/officeart/2005/8/layout/pyramid2"/>
    <dgm:cxn modelId="{D11C0663-C33E-40F4-9B1A-77971E1AB0DA}" type="presParOf" srcId="{4C50CB79-036F-4BA0-B446-E3A86E722D9B}" destId="{2DBCF896-F78B-4795-BA78-756661E4127E}" srcOrd="5" destOrd="0" presId="urn:microsoft.com/office/officeart/2005/8/layout/pyramid2"/>
    <dgm:cxn modelId="{17A6A7D1-0116-44C9-93E2-061776821D3B}" type="presParOf" srcId="{4C50CB79-036F-4BA0-B446-E3A86E722D9B}" destId="{33F2DFFE-5E24-42C8-ACA0-B43C13E491A2}" srcOrd="6" destOrd="0" presId="urn:microsoft.com/office/officeart/2005/8/layout/pyramid2"/>
    <dgm:cxn modelId="{6D8907E5-9833-4A34-9ACE-23F078BB633A}" type="presParOf" srcId="{4C50CB79-036F-4BA0-B446-E3A86E722D9B}" destId="{DA4BC339-54D2-4055-9279-1043C032448E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D22392-3F8D-4A7D-B110-5C2CF47EE4B2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F22C5A-C3CB-4A38-B719-87DF4AEBE828}">
      <dsp:nvSpPr>
        <dsp:cNvPr id="0" name=""/>
        <dsp:cNvSpPr/>
      </dsp:nvSpPr>
      <dsp:spPr>
        <a:xfrm>
          <a:off x="3775352" y="453038"/>
          <a:ext cx="2941875" cy="804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User-activated</a:t>
          </a:r>
        </a:p>
      </dsp:txBody>
      <dsp:txXfrm>
        <a:off x="3775352" y="453038"/>
        <a:ext cx="2941875" cy="804419"/>
      </dsp:txXfrm>
    </dsp:sp>
    <dsp:sp modelId="{5F603D41-224A-48FA-BE9E-6C580547B226}">
      <dsp:nvSpPr>
        <dsp:cNvPr id="0" name=""/>
        <dsp:cNvSpPr/>
      </dsp:nvSpPr>
      <dsp:spPr>
        <a:xfrm>
          <a:off x="3775352" y="1358009"/>
          <a:ext cx="2941875" cy="804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Admin (=Subscriber) access</a:t>
          </a:r>
        </a:p>
      </dsp:txBody>
      <dsp:txXfrm>
        <a:off x="3775352" y="1358009"/>
        <a:ext cx="2941875" cy="804419"/>
      </dsp:txXfrm>
    </dsp:sp>
    <dsp:sp modelId="{82277AA1-8370-48A8-A0D5-5722AA530AA5}">
      <dsp:nvSpPr>
        <dsp:cNvPr id="0" name=""/>
        <dsp:cNvSpPr/>
      </dsp:nvSpPr>
      <dsp:spPr>
        <a:xfrm>
          <a:off x="3775352" y="2262981"/>
          <a:ext cx="2941875" cy="804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MyProxy</a:t>
          </a:r>
          <a:endParaRPr lang="en-US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(or similar)</a:t>
          </a:r>
          <a:endParaRPr lang="en-GB" sz="1700" kern="1200" dirty="0"/>
        </a:p>
      </dsp:txBody>
      <dsp:txXfrm>
        <a:off x="3775352" y="2262981"/>
        <a:ext cx="2941875" cy="804419"/>
      </dsp:txXfrm>
    </dsp:sp>
    <dsp:sp modelId="{33F2DFFE-5E24-42C8-ACA0-B43C13E491A2}">
      <dsp:nvSpPr>
        <dsp:cNvPr id="0" name=""/>
        <dsp:cNvSpPr/>
      </dsp:nvSpPr>
      <dsp:spPr>
        <a:xfrm>
          <a:off x="3775352" y="3167953"/>
          <a:ext cx="2941875" cy="804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OS/HW</a:t>
          </a:r>
          <a:endParaRPr lang="en-GB" sz="1700" kern="1200" dirty="0"/>
        </a:p>
      </dsp:txBody>
      <dsp:txXfrm>
        <a:off x="3775352" y="3167953"/>
        <a:ext cx="2941875" cy="8044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FFA1-6F0F-4818-A8D4-10111A813AEC}" type="datetimeFigureOut">
              <a:rPr lang="en-GB" smtClean="0"/>
              <a:t>07/05/2012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6A2E-66A5-46B5-9DE0-36F2587B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FFA1-6F0F-4818-A8D4-10111A813AEC}" type="datetimeFigureOut">
              <a:rPr lang="en-GB" smtClean="0"/>
              <a:t>07/05/2012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6A2E-66A5-46B5-9DE0-36F2587B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FFA1-6F0F-4818-A8D4-10111A813AEC}" type="datetimeFigureOut">
              <a:rPr lang="en-GB" smtClean="0"/>
              <a:t>07/05/2012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6A2E-66A5-46B5-9DE0-36F2587B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FFA1-6F0F-4818-A8D4-10111A813AEC}" type="datetimeFigureOut">
              <a:rPr lang="en-GB" smtClean="0"/>
              <a:t>07/05/2012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6A2E-66A5-46B5-9DE0-36F2587B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FFA1-6F0F-4818-A8D4-10111A813AEC}" type="datetimeFigureOut">
              <a:rPr lang="en-GB" smtClean="0"/>
              <a:t>07/05/2012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6A2E-66A5-46B5-9DE0-36F2587B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FFA1-6F0F-4818-A8D4-10111A813AEC}" type="datetimeFigureOut">
              <a:rPr lang="en-GB" smtClean="0"/>
              <a:t>07/05/2012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6A2E-66A5-46B5-9DE0-36F2587B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FFA1-6F0F-4818-A8D4-10111A813AEC}" type="datetimeFigureOut">
              <a:rPr lang="en-GB" smtClean="0"/>
              <a:t>07/05/2012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6A2E-66A5-46B5-9DE0-36F2587B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FFA1-6F0F-4818-A8D4-10111A813AEC}" type="datetimeFigureOut">
              <a:rPr lang="en-GB" smtClean="0"/>
              <a:t>07/05/2012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6A2E-66A5-46B5-9DE0-36F2587B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FFA1-6F0F-4818-A8D4-10111A813AEC}" type="datetimeFigureOut">
              <a:rPr lang="en-GB" smtClean="0"/>
              <a:t>07/05/2012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6A2E-66A5-46B5-9DE0-36F2587B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FFA1-6F0F-4818-A8D4-10111A813AEC}" type="datetimeFigureOut">
              <a:rPr lang="en-GB" smtClean="0"/>
              <a:t>07/05/2012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6A2E-66A5-46B5-9DE0-36F2587B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FFA1-6F0F-4818-A8D4-10111A813AEC}" type="datetimeFigureOut">
              <a:rPr lang="en-GB" smtClean="0"/>
              <a:t>07/05/2012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6A2E-66A5-46B5-9DE0-36F2587B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8FFA1-6F0F-4818-A8D4-10111A813AEC}" type="datetimeFigureOut">
              <a:rPr lang="en-GB" smtClean="0"/>
              <a:t>07/05/2012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06A2E-66A5-46B5-9DE0-36F2587BB3A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PKPWP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Jens Jensen, STFC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Managed Keys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Trusted (third?) party repository</a:t>
            </a:r>
          </a:p>
          <a:p>
            <a:pPr lvl="1"/>
            <a:r>
              <a:rPr lang="en-US" dirty="0" smtClean="0"/>
              <a:t>Cf. this morning’s AA discussion</a:t>
            </a:r>
          </a:p>
          <a:p>
            <a:pPr lvl="1"/>
            <a:r>
              <a:rPr lang="en-US" dirty="0" smtClean="0"/>
              <a:t>MUST NOT be the CA, but can be run by the same </a:t>
            </a:r>
            <a:r>
              <a:rPr lang="en-US" dirty="0" err="1" smtClean="0"/>
              <a:t>organisation</a:t>
            </a:r>
            <a:r>
              <a:rPr lang="en-US" dirty="0" smtClean="0"/>
              <a:t> that runs the CA</a:t>
            </a:r>
          </a:p>
          <a:p>
            <a:pPr lvl="1"/>
            <a:r>
              <a:rPr lang="en-US" dirty="0" smtClean="0"/>
              <a:t>I.e., “firewall” from “certificate issuing authority” (=CIA)</a:t>
            </a:r>
          </a:p>
          <a:p>
            <a:pPr lvl="1"/>
            <a:r>
              <a:rPr lang="en-US" dirty="0" smtClean="0"/>
              <a:t>Not even same </a:t>
            </a:r>
            <a:r>
              <a:rPr lang="en-US" dirty="0" err="1" smtClean="0"/>
              <a:t>admins</a:t>
            </a:r>
            <a:r>
              <a:rPr lang="en-US" dirty="0" smtClean="0"/>
              <a:t>?</a:t>
            </a:r>
          </a:p>
          <a:p>
            <a:r>
              <a:rPr lang="en-US" dirty="0" smtClean="0"/>
              <a:t>Key does not leave repository</a:t>
            </a:r>
          </a:p>
          <a:p>
            <a:r>
              <a:rPr lang="en-US" dirty="0" smtClean="0"/>
              <a:t>User is responsible for key activation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Managed Keys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Subscriber obligations:</a:t>
            </a:r>
          </a:p>
          <a:p>
            <a:pPr lvl="1"/>
            <a:r>
              <a:rPr lang="en-US" dirty="0" smtClean="0"/>
              <a:t>Run/use trusted repository</a:t>
            </a:r>
          </a:p>
          <a:p>
            <a:pPr lvl="2"/>
            <a:r>
              <a:rPr lang="en-US" dirty="0" smtClean="0"/>
              <a:t>Trusted by RPs, cf. AA discussion</a:t>
            </a:r>
          </a:p>
          <a:p>
            <a:pPr lvl="1"/>
            <a:r>
              <a:rPr lang="en-US" dirty="0" smtClean="0"/>
              <a:t>Generate key private key (= key pair)</a:t>
            </a:r>
          </a:p>
          <a:p>
            <a:pPr lvl="1"/>
            <a:r>
              <a:rPr lang="en-US" dirty="0" smtClean="0"/>
              <a:t>Generate the passphrase</a:t>
            </a:r>
          </a:p>
          <a:p>
            <a:pPr lvl="2"/>
            <a:r>
              <a:rPr lang="en-US" dirty="0" smtClean="0"/>
              <a:t>Transfer to user in secure way...?</a:t>
            </a:r>
          </a:p>
          <a:p>
            <a:pPr lvl="2"/>
            <a:r>
              <a:rPr lang="en-US" dirty="0" smtClean="0"/>
              <a:t>Or use equivalent methods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Passphrase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we use passphrases </a:t>
            </a:r>
            <a:r>
              <a:rPr lang="en-US" i="1" dirty="0" smtClean="0"/>
              <a:t>external</a:t>
            </a:r>
            <a:r>
              <a:rPr lang="en-US" dirty="0" smtClean="0"/>
              <a:t> to the repository?</a:t>
            </a:r>
          </a:p>
          <a:p>
            <a:r>
              <a:rPr lang="en-US" dirty="0" smtClean="0"/>
              <a:t>E.g. site SSO</a:t>
            </a:r>
          </a:p>
          <a:p>
            <a:r>
              <a:rPr lang="en-US" dirty="0" smtClean="0"/>
              <a:t>Keys MUST NOT be unprotected in repository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Repository Protection Layers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Splitting Subscriber Obligations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Generate key pair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Choose a unique DN representing name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certificate for permitted purposes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Authorise</a:t>
            </a:r>
            <a:r>
              <a:rPr lang="en-US" dirty="0" smtClean="0"/>
              <a:t> processing of personal data (by CA)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Prevent loss of private key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Select strong pass phrase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Protect pass phrase from others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Notify CA on compromise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Request revocation when circs no longer fulfilled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text (in wiki)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“Factor out” common policies</a:t>
            </a:r>
          </a:p>
          <a:p>
            <a:r>
              <a:rPr lang="en-US" dirty="0" smtClean="0"/>
              <a:t>Allow implementers some freedom</a:t>
            </a:r>
          </a:p>
          <a:p>
            <a:pPr lvl="1"/>
            <a:r>
              <a:rPr lang="en-US" dirty="0" smtClean="0"/>
              <a:t>Cf. AA document</a:t>
            </a:r>
          </a:p>
          <a:p>
            <a:r>
              <a:rPr lang="en-US" dirty="0" smtClean="0"/>
              <a:t>3-4 different </a:t>
            </a:r>
            <a:r>
              <a:rPr lang="en-US" dirty="0" err="1" smtClean="0"/>
              <a:t>LoAs</a:t>
            </a:r>
            <a:endParaRPr lang="en-US" dirty="0" smtClean="0"/>
          </a:p>
          <a:p>
            <a:r>
              <a:rPr lang="en-US" dirty="0" smtClean="0"/>
              <a:t>See also text from Ljubljana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CA keys protected?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Offline</a:t>
            </a:r>
          </a:p>
          <a:p>
            <a:pPr lvl="1"/>
            <a:r>
              <a:rPr lang="en-US" dirty="0" smtClean="0"/>
              <a:t>CSRs import/cert export via removable media</a:t>
            </a:r>
          </a:p>
          <a:p>
            <a:pPr lvl="1"/>
            <a:r>
              <a:rPr lang="en-US" dirty="0" smtClean="0"/>
              <a:t>Locked up in access controlled room</a:t>
            </a:r>
          </a:p>
          <a:p>
            <a:pPr lvl="1"/>
            <a:r>
              <a:rPr lang="en-US" dirty="0" smtClean="0"/>
              <a:t>Passphrase activation</a:t>
            </a:r>
          </a:p>
          <a:p>
            <a:r>
              <a:rPr lang="en-US" dirty="0" smtClean="0"/>
              <a:t>Online</a:t>
            </a:r>
          </a:p>
          <a:p>
            <a:pPr lvl="1"/>
            <a:r>
              <a:rPr lang="en-US" dirty="0" smtClean="0"/>
              <a:t>In FIPS140-2 L3 HSM</a:t>
            </a:r>
          </a:p>
          <a:p>
            <a:pPr lvl="1"/>
            <a:r>
              <a:rPr lang="en-US" dirty="0" smtClean="0"/>
              <a:t>Sufficiency of L2 (or not)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3-4 user key </a:t>
            </a:r>
            <a:r>
              <a:rPr lang="en-US" dirty="0" err="1" smtClean="0"/>
              <a:t>LoAs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All are “good enough” (for most things)</a:t>
            </a:r>
          </a:p>
          <a:p>
            <a:r>
              <a:rPr lang="en-US" dirty="0" smtClean="0"/>
              <a:t>Loosely speaking:</a:t>
            </a:r>
          </a:p>
          <a:p>
            <a:pPr lvl="1"/>
            <a:r>
              <a:rPr lang="en-US" dirty="0" smtClean="0"/>
              <a:t>“Useless” users who can’t manage keys</a:t>
            </a:r>
          </a:p>
          <a:p>
            <a:pPr lvl="2"/>
            <a:r>
              <a:rPr lang="en-US" dirty="0" err="1" smtClean="0"/>
              <a:t>Keystore</a:t>
            </a:r>
            <a:r>
              <a:rPr lang="en-US" dirty="0" smtClean="0"/>
              <a:t> is </a:t>
            </a:r>
            <a:r>
              <a:rPr lang="en-US" i="1" dirty="0" smtClean="0"/>
              <a:t>safer</a:t>
            </a:r>
            <a:r>
              <a:rPr lang="en-US" dirty="0" smtClean="0"/>
              <a:t> in their case</a:t>
            </a:r>
          </a:p>
          <a:p>
            <a:pPr lvl="1"/>
            <a:r>
              <a:rPr lang="en-US" dirty="0" smtClean="0"/>
              <a:t>Technical users who </a:t>
            </a:r>
            <a:r>
              <a:rPr lang="en-US" i="1" dirty="0" smtClean="0"/>
              <a:t>can</a:t>
            </a:r>
            <a:r>
              <a:rPr lang="en-US" dirty="0" smtClean="0"/>
              <a:t> manage keys</a:t>
            </a:r>
          </a:p>
          <a:p>
            <a:pPr lvl="1"/>
            <a:r>
              <a:rPr lang="en-US" dirty="0" smtClean="0"/>
              <a:t>Wizardly users who have keys on token (“</a:t>
            </a:r>
            <a:r>
              <a:rPr lang="en-US" dirty="0" err="1" smtClean="0"/>
              <a:t>keymaster</a:t>
            </a:r>
            <a:r>
              <a:rPr lang="en-US" dirty="0" smtClean="0"/>
              <a:t>”)</a:t>
            </a:r>
          </a:p>
          <a:p>
            <a:pPr lvl="1"/>
            <a:r>
              <a:rPr lang="en-US" dirty="0" smtClean="0"/>
              <a:t>Two factor “keys”/biometric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Generate</a:t>
            </a:r>
            <a:r>
              <a:rPr lang="en-US" dirty="0" smtClean="0"/>
              <a:t> and </a:t>
            </a:r>
            <a:r>
              <a:rPr lang="en-US" b="1" dirty="0" smtClean="0"/>
              <a:t>store</a:t>
            </a:r>
            <a:r>
              <a:rPr lang="en-US" dirty="0" smtClean="0"/>
              <a:t> private key</a:t>
            </a:r>
          </a:p>
          <a:p>
            <a:r>
              <a:rPr lang="en-US" dirty="0" smtClean="0"/>
              <a:t>Prove </a:t>
            </a:r>
            <a:r>
              <a:rPr lang="en-US" b="1" dirty="0" smtClean="0"/>
              <a:t>possession</a:t>
            </a:r>
            <a:r>
              <a:rPr lang="en-US" dirty="0" smtClean="0"/>
              <a:t> of private key</a:t>
            </a:r>
          </a:p>
          <a:p>
            <a:pPr lvl="1"/>
            <a:r>
              <a:rPr lang="en-US" dirty="0" smtClean="0"/>
              <a:t>What if the user doesn’t possess it?</a:t>
            </a:r>
          </a:p>
          <a:p>
            <a:r>
              <a:rPr lang="en-US" b="1" dirty="0" smtClean="0"/>
              <a:t>Control</a:t>
            </a:r>
            <a:r>
              <a:rPr lang="en-US" dirty="0" smtClean="0"/>
              <a:t> of private key (activation)</a:t>
            </a:r>
          </a:p>
          <a:p>
            <a:pPr lvl="1"/>
            <a:r>
              <a:rPr lang="en-US" dirty="0" smtClean="0"/>
              <a:t>How to prove control of key?</a:t>
            </a:r>
          </a:p>
          <a:p>
            <a:pPr lvl="1"/>
            <a:r>
              <a:rPr lang="en-US" dirty="0" smtClean="0"/>
              <a:t>Or that no one else has control of it?</a:t>
            </a:r>
          </a:p>
          <a:p>
            <a:r>
              <a:rPr lang="en-US" dirty="0" smtClean="0"/>
              <a:t>Detecting </a:t>
            </a:r>
            <a:r>
              <a:rPr lang="en-US" b="1" dirty="0" smtClean="0"/>
              <a:t>compromise</a:t>
            </a:r>
            <a:r>
              <a:rPr lang="en-US" dirty="0" smtClean="0"/>
              <a:t> of keys</a:t>
            </a:r>
          </a:p>
          <a:p>
            <a:r>
              <a:rPr lang="en-US" b="1" dirty="0" smtClean="0"/>
              <a:t>Policies</a:t>
            </a:r>
            <a:r>
              <a:rPr lang="en-US" dirty="0" smtClean="0"/>
              <a:t> regarding key storage/transfer/usage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 – Principles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Private key SHALL NOT be transferred in clear</a:t>
            </a:r>
          </a:p>
          <a:p>
            <a:r>
              <a:rPr lang="en-US" dirty="0" smtClean="0"/>
              <a:t>Passphrase SHALL NOT be transferred in clear</a:t>
            </a:r>
          </a:p>
          <a:p>
            <a:r>
              <a:rPr lang="en-US" dirty="0" smtClean="0"/>
              <a:t>Private key MUST be encrypted in the repository</a:t>
            </a:r>
          </a:p>
          <a:p>
            <a:r>
              <a:rPr lang="en-US" dirty="0" smtClean="0"/>
              <a:t>Encrypted Private key SHOULD NOT be transferred</a:t>
            </a:r>
          </a:p>
          <a:p>
            <a:r>
              <a:rPr lang="en-US" dirty="0" smtClean="0"/>
              <a:t>Key material MUST be generated using trustworthy methods</a:t>
            </a:r>
          </a:p>
          <a:p>
            <a:r>
              <a:rPr lang="en-US" dirty="0" smtClean="0"/>
              <a:t>Activation SHOULD NOT persist beyond 24 hrs (unless it’s a SLC)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(affecting the </a:t>
            </a:r>
            <a:r>
              <a:rPr lang="en-US" dirty="0" err="1" smtClean="0"/>
              <a:t>LoA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Proxy generation from certificates</a:t>
            </a:r>
          </a:p>
          <a:p>
            <a:pPr lvl="1"/>
            <a:r>
              <a:rPr lang="en-US" dirty="0" smtClean="0"/>
              <a:t>Outside of CA’s policy</a:t>
            </a:r>
          </a:p>
          <a:p>
            <a:pPr lvl="1"/>
            <a:r>
              <a:rPr lang="en-US" dirty="0" smtClean="0"/>
              <a:t>Barn door policy</a:t>
            </a:r>
          </a:p>
          <a:p>
            <a:r>
              <a:rPr lang="en-US" dirty="0" smtClean="0"/>
              <a:t>Certificate keys != other keys</a:t>
            </a:r>
          </a:p>
          <a:p>
            <a:pPr lvl="1"/>
            <a:r>
              <a:rPr lang="en-US" dirty="0" smtClean="0"/>
              <a:t>Certificates come with </a:t>
            </a:r>
            <a:r>
              <a:rPr lang="en-US" i="1" dirty="0" smtClean="0"/>
              <a:t>policies</a:t>
            </a:r>
            <a:r>
              <a:rPr lang="en-US" dirty="0" smtClean="0"/>
              <a:t> regarding their use</a:t>
            </a:r>
          </a:p>
          <a:p>
            <a:r>
              <a:rPr lang="en-US" dirty="0" smtClean="0"/>
              <a:t>Other long-term activations</a:t>
            </a:r>
          </a:p>
          <a:p>
            <a:r>
              <a:rPr lang="en-US" dirty="0" smtClean="0"/>
              <a:t>Non-revocable activations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(affecting the </a:t>
            </a:r>
            <a:r>
              <a:rPr lang="en-US" dirty="0" err="1" smtClean="0"/>
              <a:t>LoA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 err="1" smtClean="0"/>
              <a:t>keyUsage</a:t>
            </a:r>
            <a:endParaRPr lang="en-US" dirty="0" smtClean="0"/>
          </a:p>
          <a:p>
            <a:pPr lvl="1"/>
            <a:r>
              <a:rPr lang="en-US" dirty="0" smtClean="0"/>
              <a:t>E.g. digital signature </a:t>
            </a:r>
            <a:r>
              <a:rPr lang="en-US" dirty="0" err="1" smtClean="0"/>
              <a:t>vs</a:t>
            </a:r>
            <a:r>
              <a:rPr lang="en-US" dirty="0" smtClean="0"/>
              <a:t> electronic signature</a:t>
            </a:r>
          </a:p>
          <a:p>
            <a:pPr lvl="1"/>
            <a:r>
              <a:rPr lang="en-US" dirty="0" smtClean="0"/>
              <a:t>Support for </a:t>
            </a:r>
            <a:r>
              <a:rPr lang="en-US" dirty="0" err="1" smtClean="0"/>
              <a:t>nonRepudiation</a:t>
            </a:r>
            <a:endParaRPr lang="en-US" dirty="0" smtClean="0"/>
          </a:p>
          <a:p>
            <a:r>
              <a:rPr lang="en-US" dirty="0" smtClean="0"/>
              <a:t>Key archival</a:t>
            </a:r>
          </a:p>
          <a:p>
            <a:pPr lvl="1"/>
            <a:r>
              <a:rPr lang="en-US" dirty="0" smtClean="0"/>
              <a:t>Resurrection of old keys</a:t>
            </a:r>
          </a:p>
          <a:p>
            <a:r>
              <a:rPr lang="en-US" dirty="0" smtClean="0"/>
              <a:t>Key backups (LOCKSS)</a:t>
            </a:r>
          </a:p>
          <a:p>
            <a:pPr lvl="1"/>
            <a:r>
              <a:rPr lang="en-US" dirty="0" smtClean="0"/>
              <a:t>Activation of backups – who is </a:t>
            </a:r>
            <a:r>
              <a:rPr lang="en-US" dirty="0" err="1" smtClean="0"/>
              <a:t>authorised</a:t>
            </a:r>
            <a:endParaRPr lang="en-US" dirty="0" smtClean="0"/>
          </a:p>
          <a:p>
            <a:pPr lvl="1"/>
            <a:r>
              <a:rPr lang="en-US" dirty="0" smtClean="0"/>
              <a:t>ROBAB/holidays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(affecting the </a:t>
            </a:r>
            <a:r>
              <a:rPr lang="en-US" dirty="0" err="1" smtClean="0"/>
              <a:t>LoA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audit trail...</a:t>
            </a:r>
          </a:p>
          <a:p>
            <a:r>
              <a:rPr lang="en-US" dirty="0" smtClean="0"/>
              <a:t>The CA records what it sees...</a:t>
            </a:r>
          </a:p>
          <a:p>
            <a:r>
              <a:rPr lang="en-US" dirty="0" smtClean="0"/>
              <a:t>Need for revocation...</a:t>
            </a:r>
          </a:p>
          <a:p>
            <a:r>
              <a:rPr lang="en-US" dirty="0" smtClean="0"/>
              <a:t>And ensuring content in cert is </a:t>
            </a:r>
            <a:r>
              <a:rPr lang="en-US" i="1" dirty="0" smtClean="0"/>
              <a:t>correct</a:t>
            </a:r>
            <a:r>
              <a:rPr lang="en-US" dirty="0" smtClean="0"/>
              <a:t>(</a:t>
            </a:r>
            <a:r>
              <a:rPr lang="en-US" dirty="0" err="1" smtClean="0"/>
              <a:t>ish</a:t>
            </a:r>
            <a:r>
              <a:rPr lang="en-US" dirty="0" smtClean="0"/>
              <a:t>) and </a:t>
            </a:r>
            <a:r>
              <a:rPr lang="en-US" i="1" dirty="0" smtClean="0"/>
              <a:t>timely</a:t>
            </a:r>
            <a:endParaRPr lang="en-GB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User-managed keys </a:t>
            </a:r>
            <a:r>
              <a:rPr lang="en-US" dirty="0" err="1" smtClean="0"/>
              <a:t>vs</a:t>
            </a:r>
            <a:r>
              <a:rPr lang="en-US" dirty="0" smtClean="0"/>
              <a:t> hosts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Subscriber != Subject</a:t>
            </a:r>
          </a:p>
          <a:p>
            <a:r>
              <a:rPr lang="en-US" dirty="0" smtClean="0"/>
              <a:t>Keys can be pre-generated</a:t>
            </a:r>
          </a:p>
          <a:p>
            <a:r>
              <a:rPr lang="en-US" dirty="0" smtClean="0"/>
              <a:t>Need secure delivery from Subscriber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Key unprotected in use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1736</TotalTime>
  <Words>540</Words>
  <Application>Microsoft Office PowerPoint</Application>
  <PresentationFormat>On-screen Show (4:3)</PresentationFormat>
  <Paragraphs>104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PKPWP</vt:lpstr>
      <vt:lpstr>How are CA keys protected?</vt:lpstr>
      <vt:lpstr>Proposal</vt:lpstr>
      <vt:lpstr>Reminder</vt:lpstr>
      <vt:lpstr>Reminder – Principles</vt:lpstr>
      <vt:lpstr>Complications (affecting the LoA)</vt:lpstr>
      <vt:lpstr>Complications (affecting the LoA)</vt:lpstr>
      <vt:lpstr>Complications (affecting the LoA)</vt:lpstr>
      <vt:lpstr>User-managed keys vs hosts</vt:lpstr>
      <vt:lpstr>1. Managed Keys</vt:lpstr>
      <vt:lpstr>1. Managed Keys</vt:lpstr>
      <vt:lpstr>Passphrase</vt:lpstr>
      <vt:lpstr>Repository Protection Layers</vt:lpstr>
      <vt:lpstr>Splitting Subscriber Obligations</vt:lpstr>
      <vt:lpstr>Update text (in wiki)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PKPWP</dc:title>
  <dc:creator>Jens Jensen</dc:creator>
  <cp:lastModifiedBy>Jens Jensen</cp:lastModifiedBy>
  <cp:revision>166</cp:revision>
  <dcterms:created xsi:type="dcterms:W3CDTF">2012-05-07T08:20:38Z</dcterms:created>
  <dcterms:modified xsi:type="dcterms:W3CDTF">2012-05-08T13:17:04Z</dcterms:modified>
</cp:coreProperties>
</file>