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74" r:id="rId4"/>
    <p:sldId id="258" r:id="rId5"/>
    <p:sldId id="277" r:id="rId6"/>
    <p:sldId id="278" r:id="rId7"/>
    <p:sldId id="279" r:id="rId8"/>
    <p:sldId id="280" r:id="rId9"/>
    <p:sldId id="259" r:id="rId10"/>
    <p:sldId id="260" r:id="rId11"/>
    <p:sldId id="261" r:id="rId12"/>
    <p:sldId id="264" r:id="rId13"/>
    <p:sldId id="272" r:id="rId14"/>
    <p:sldId id="281" r:id="rId15"/>
    <p:sldId id="284" r:id="rId16"/>
    <p:sldId id="282" r:id="rId17"/>
    <p:sldId id="283" r:id="rId18"/>
    <p:sldId id="262" r:id="rId19"/>
    <p:sldId id="263" r:id="rId20"/>
    <p:sldId id="268" r:id="rId21"/>
    <p:sldId id="265" r:id="rId22"/>
    <p:sldId id="269" r:id="rId23"/>
    <p:sldId id="266" r:id="rId24"/>
    <p:sldId id="267" r:id="rId25"/>
    <p:sldId id="270" r:id="rId26"/>
    <p:sldId id="271" r:id="rId27"/>
    <p:sldId id="275" r:id="rId28"/>
    <p:sldId id="276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4" autoAdjust="0"/>
    <p:restoredTop sz="94660"/>
  </p:normalViewPr>
  <p:slideViewPr>
    <p:cSldViewPr>
      <p:cViewPr>
        <p:scale>
          <a:sx n="60" d="100"/>
          <a:sy n="60" d="100"/>
        </p:scale>
        <p:origin x="-780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65F9F0-F1AD-4A03-8843-6AA67EC5F6F2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C046FA-3B1B-471B-A128-C92706318D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191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5C752C-5807-471B-A7F6-860BB6F3E404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474430-3C4A-4EE6-9AC8-ACC254612C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729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474430-3C4A-4EE6-9AC8-ACC254612C3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7367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1A7089-1969-46DF-B3EC-DD872EA49DAB}" type="slidenum">
              <a:rPr lang="it-IT" smtClean="0"/>
              <a:pPr>
                <a:defRPr/>
              </a:pPr>
              <a:t>8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3135-E84D-4F6E-AB03-672A42AC0DE5}" type="datetime1">
              <a:rPr lang="en-US" smtClean="0"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 May 2012                                                  25th EuGridPMA meeting, Germany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21DAE-B3BD-49A0-959B-B0C069013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710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4EBD5-8553-4C06-BFD5-998552C0BF94}" type="datetime1">
              <a:rPr lang="en-US" smtClean="0"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 May 2012                                                  25th EuGridPMA meeting, Germany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21DAE-B3BD-49A0-959B-B0C069013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544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CDCC8-4D60-4F6C-8C70-58E5E43A3C12}" type="datetime1">
              <a:rPr lang="en-US" smtClean="0"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 May 2012                                                  25th EuGridPMA meeting, Germany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21DAE-B3BD-49A0-959B-B0C069013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355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6616E-B936-43D1-86D0-CE45650524DF}" type="datetime1">
              <a:rPr lang="en-US" smtClean="0"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 May 2012                                                  25th EuGridPMA meeting, Germany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21DAE-B3BD-49A0-959B-B0C069013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442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D5168-AE84-462E-88C2-8BE37A380D95}" type="datetime1">
              <a:rPr lang="en-US" smtClean="0"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 May 2012                                                  25th EuGridPMA meeting, Germany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21DAE-B3BD-49A0-959B-B0C069013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173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8F766-6975-4D8D-9B61-A6C04B52FD3B}" type="datetime1">
              <a:rPr lang="en-US" smtClean="0"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 May 2012                                                  25th EuGridPMA meeting, Germany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21DAE-B3BD-49A0-959B-B0C069013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572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AE1AA-E111-44F6-A86F-FF28818FB3E3}" type="datetime1">
              <a:rPr lang="en-US" smtClean="0"/>
              <a:t>5/7/2012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 May 2012                                                  25th EuGridPMA meeting, Germany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21DAE-B3BD-49A0-959B-B0C069013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639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C48DC-F917-400A-B52E-E3E0C7AF1D8E}" type="datetime1">
              <a:rPr lang="en-US" smtClean="0"/>
              <a:t>5/7/2012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 May 2012                                                  25th EuGridPMA meeting, Germany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21DAE-B3BD-49A0-959B-B0C069013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557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EC5CE-6B88-4F9F-A4FC-34CF84B3B382}" type="datetime1">
              <a:rPr lang="en-US" smtClean="0"/>
              <a:t>5/7/2012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 May 2012                                                  25th EuGridPMA meeting, Germany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21DAE-B3BD-49A0-959B-B0C069013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923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7681B-C16D-4C0A-9159-2631131D4FCD}" type="datetime1">
              <a:rPr lang="en-US" smtClean="0"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 May 2012                                                  25th EuGridPMA meeting, Germany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21DAE-B3BD-49A0-959B-B0C069013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93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15BE5-5B43-4B4E-AD06-35B50770CCEF}" type="datetime1">
              <a:rPr lang="en-US" smtClean="0"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 May 2012                                                  25th EuGridPMA meeting, Germany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21DAE-B3BD-49A0-959B-B0C069013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910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17F94-706A-4744-9F66-23B250F98B85}" type="datetime1">
              <a:rPr lang="en-US" smtClean="0"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8 May 2012                                                  25th EuGridPMA meeting, Germany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21DAE-B3BD-49A0-959B-B0C069013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853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grid.eun.eg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aymanbahaa@eun.e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676400"/>
            <a:ext cx="80772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Egypt  Certification Authority</a:t>
            </a:r>
            <a:endParaRPr lang="en-US" b="1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Dr. Ayman Bahaa-Eldin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EUN Director</a:t>
            </a:r>
          </a:p>
          <a:p>
            <a:r>
              <a:rPr lang="en-US" sz="2400" b="1" dirty="0" smtClean="0">
                <a:solidFill>
                  <a:schemeClr val="tx1"/>
                </a:solidFill>
              </a:rPr>
              <a:t>aymanbahaa@eun.eg</a:t>
            </a:r>
            <a:endParaRPr lang="en-US" sz="2400" b="1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 May 2012                                                  25th EuGridPMA meeting, Germany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33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6858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Introduction </a:t>
            </a:r>
            <a:r>
              <a:rPr lang="en-US" sz="2800" b="1" dirty="0" smtClean="0">
                <a:solidFill>
                  <a:srgbClr val="FF0000"/>
                </a:solidFill>
              </a:rPr>
              <a:t>(2/2)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382000" cy="3916363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US" dirty="0" smtClean="0"/>
              <a:t>CP/CPS is prepared by EUN and revised by TUBITAK, Turkey.</a:t>
            </a:r>
          </a:p>
          <a:p>
            <a:pPr algn="just"/>
            <a:r>
              <a:rPr lang="en-US" dirty="0" smtClean="0"/>
              <a:t> New hardware for CA is delivered.</a:t>
            </a:r>
          </a:p>
          <a:p>
            <a:pPr algn="just"/>
            <a:r>
              <a:rPr lang="en-US" dirty="0" smtClean="0"/>
              <a:t>Open CA software has been set up and tested.</a:t>
            </a:r>
          </a:p>
          <a:p>
            <a:pPr algn="just"/>
            <a:r>
              <a:rPr lang="en-US" dirty="0" smtClean="0"/>
              <a:t>On-line repository is ready (</a:t>
            </a:r>
            <a:r>
              <a:rPr lang="en-US" dirty="0" smtClean="0">
                <a:hlinkClick r:id="rId2"/>
              </a:rPr>
              <a:t>www.grid.eun.eg</a:t>
            </a:r>
            <a:r>
              <a:rPr lang="en-US" dirty="0" smtClean="0"/>
              <a:t>).</a:t>
            </a:r>
          </a:p>
          <a:p>
            <a:pPr algn="just"/>
            <a:r>
              <a:rPr lang="en-US" dirty="0" smtClean="0"/>
              <a:t>EG-GRID CA constituency will cover the national </a:t>
            </a:r>
            <a:r>
              <a:rPr lang="en-US" dirty="0"/>
              <a:t>academic and </a:t>
            </a:r>
            <a:r>
              <a:rPr lang="en-US" dirty="0" smtClean="0"/>
              <a:t>research community including national and international Grid activities. </a:t>
            </a:r>
          </a:p>
          <a:p>
            <a:pPr algn="just"/>
            <a:r>
              <a:rPr lang="en-US" dirty="0" smtClean="0"/>
              <a:t>Wider </a:t>
            </a:r>
            <a:r>
              <a:rPr lang="en-US" dirty="0"/>
              <a:t>constituency </a:t>
            </a:r>
            <a:r>
              <a:rPr lang="en-US" dirty="0" smtClean="0"/>
              <a:t> covering a commercial activities will activated very soon.  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 May 2012                                                  25th EuGridPMA meeting, Germany</a:t>
            </a:r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763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8382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CP/CPS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3886200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The document is organized by EUN as defined in the RFC 3647.</a:t>
            </a:r>
          </a:p>
          <a:p>
            <a:pPr algn="just"/>
            <a:r>
              <a:rPr lang="en-US" dirty="0" smtClean="0"/>
              <a:t>Document OID : 1.3.6.1.4.1.38589.1.1.0</a:t>
            </a:r>
          </a:p>
          <a:p>
            <a:pPr algn="just"/>
            <a:r>
              <a:rPr lang="en-US" dirty="0" smtClean="0"/>
              <a:t>All versions (current and past) of the document will be available at the online repository.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 May 2012                                                  25th EuGridPMA meeting, Germany</a:t>
            </a:r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763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CA System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81200"/>
            <a:ext cx="8229600" cy="449580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n-US" sz="5100" dirty="0"/>
              <a:t>The </a:t>
            </a:r>
            <a:r>
              <a:rPr lang="en-US" sz="5100" dirty="0" smtClean="0"/>
              <a:t>EG-GRID CA </a:t>
            </a:r>
            <a:r>
              <a:rPr lang="en-US" sz="5100" dirty="0"/>
              <a:t>is stand-alone self-signed CA and does not issue certificates to subordinate CA.</a:t>
            </a:r>
          </a:p>
          <a:p>
            <a:pPr algn="just"/>
            <a:r>
              <a:rPr lang="en-US" sz="5100" dirty="0"/>
              <a:t>The CA system is consists of 2 dedicated machines,</a:t>
            </a:r>
          </a:p>
          <a:p>
            <a:pPr lvl="1" algn="just">
              <a:buFont typeface="Courier New" pitchFamily="49" charset="0"/>
              <a:buChar char="o"/>
            </a:pPr>
            <a:r>
              <a:rPr lang="en-US" sz="3600" dirty="0" smtClean="0"/>
              <a:t>One offline CA signing server (CA server)</a:t>
            </a:r>
          </a:p>
          <a:p>
            <a:pPr lvl="1" algn="just">
              <a:buFont typeface="Courier New" pitchFamily="49" charset="0"/>
              <a:buChar char="o"/>
            </a:pPr>
            <a:r>
              <a:rPr lang="en-US" sz="3600" dirty="0" smtClean="0"/>
              <a:t>One online web server (online repository)</a:t>
            </a:r>
          </a:p>
          <a:p>
            <a:pPr marL="0" indent="0" algn="just">
              <a:buNone/>
            </a:pPr>
            <a:endParaRPr lang="en-US" sz="3200" dirty="0"/>
          </a:p>
          <a:p>
            <a:pPr marL="457200" lvl="1" indent="0" algn="just">
              <a:buNone/>
            </a:pPr>
            <a:r>
              <a:rPr lang="en-US" dirty="0" smtClean="0"/>
              <a:t>	 </a:t>
            </a:r>
          </a:p>
          <a:p>
            <a:pPr algn="just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8 May 2012                                                  25th </a:t>
            </a:r>
            <a:r>
              <a:rPr lang="en-US" dirty="0" err="1" smtClean="0"/>
              <a:t>EuGridPMA</a:t>
            </a:r>
            <a:r>
              <a:rPr lang="en-US" dirty="0" smtClean="0"/>
              <a:t> meeting, Germany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49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Operational Controls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1"/>
            <a:ext cx="8229600" cy="2438400"/>
          </a:xfrm>
        </p:spPr>
        <p:txBody>
          <a:bodyPr>
            <a:noAutofit/>
          </a:bodyPr>
          <a:lstStyle/>
          <a:p>
            <a:pPr algn="just"/>
            <a:r>
              <a:rPr lang="en-US" sz="2400" dirty="0"/>
              <a:t>The EG-GRID CA operates in controlled Data Center at EUN premises.</a:t>
            </a:r>
          </a:p>
          <a:p>
            <a:pPr algn="just"/>
            <a:r>
              <a:rPr lang="en-US" sz="2400" dirty="0"/>
              <a:t>Physical access to hardware is restricted to authorized personnel.</a:t>
            </a:r>
          </a:p>
          <a:p>
            <a:pPr algn="just"/>
            <a:r>
              <a:rPr lang="en-US" sz="2400" dirty="0"/>
              <a:t>Fire alarm and fire fighting systems are in place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The CA/RA operations are maintained at high level of security</a:t>
            </a:r>
          </a:p>
          <a:p>
            <a:r>
              <a:rPr lang="en-US" sz="2400" dirty="0" smtClean="0"/>
              <a:t>EUN is monitored by the EG-CSERT</a:t>
            </a:r>
          </a:p>
          <a:p>
            <a:r>
              <a:rPr lang="en-US" sz="2400" dirty="0" smtClean="0"/>
              <a:t>Dedicated Network Security and Management team of 6 Engineers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8 May 2012                                                  25th </a:t>
            </a:r>
            <a:r>
              <a:rPr lang="en-US" dirty="0" err="1" smtClean="0"/>
              <a:t>EuGridPMA</a:t>
            </a:r>
            <a:r>
              <a:rPr lang="en-US" dirty="0" smtClean="0"/>
              <a:t> meeting, Germany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49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EUN Data Center Logical View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 May 2012                                                  25th EuGridPMA meeting, Germany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85800"/>
            <a:ext cx="8557260" cy="603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036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 May 2012                                                  25th EuGridPMA meeting, Germany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955" y="0"/>
            <a:ext cx="56460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95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PKI in Egypt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Legalized by Law:15/2004</a:t>
            </a:r>
          </a:p>
          <a:p>
            <a:r>
              <a:rPr lang="en-US" dirty="0" smtClean="0"/>
              <a:t>Root CA of Egypt in ITIDA, MCIT</a:t>
            </a:r>
          </a:p>
          <a:p>
            <a:pPr lvl="1"/>
            <a:r>
              <a:rPr lang="en-US" dirty="0" smtClean="0"/>
              <a:t>Licenses Sub-CAs</a:t>
            </a:r>
          </a:p>
          <a:p>
            <a:pPr lvl="1"/>
            <a:r>
              <a:rPr lang="en-US" dirty="0" smtClean="0"/>
              <a:t>Cross Certifies between CAs</a:t>
            </a:r>
          </a:p>
          <a:p>
            <a:r>
              <a:rPr lang="en-US" dirty="0" smtClean="0"/>
              <a:t>GOV-CA, MSAD for G2G</a:t>
            </a:r>
          </a:p>
          <a:p>
            <a:r>
              <a:rPr lang="en-US" dirty="0" smtClean="0"/>
              <a:t>4 Commercial </a:t>
            </a:r>
            <a:r>
              <a:rPr lang="en-US" dirty="0" smtClean="0"/>
              <a:t>CAs</a:t>
            </a:r>
            <a:endParaRPr lang="en-US" dirty="0" smtClean="0"/>
          </a:p>
          <a:p>
            <a:pPr lvl="1"/>
            <a:r>
              <a:rPr lang="en-US" dirty="0" err="1" smtClean="0"/>
              <a:t>EgyptTrust</a:t>
            </a:r>
            <a:r>
              <a:rPr lang="en-US" dirty="0" smtClean="0"/>
              <a:t>, VeriSign technology, focusing on Governmental and public projects</a:t>
            </a:r>
          </a:p>
          <a:p>
            <a:pPr lvl="1"/>
            <a:r>
              <a:rPr lang="en-US" dirty="0" smtClean="0"/>
              <a:t>MCSD, Thales technology focusing on Stock and banking </a:t>
            </a:r>
          </a:p>
          <a:p>
            <a:pPr lvl="1"/>
            <a:r>
              <a:rPr lang="en-US" dirty="0" smtClean="0"/>
              <a:t>SNS, Microsoft Technology, private sector market,</a:t>
            </a:r>
          </a:p>
          <a:p>
            <a:pPr lvl="1"/>
            <a:r>
              <a:rPr lang="en-US" dirty="0" smtClean="0"/>
              <a:t>ACT, </a:t>
            </a:r>
            <a:r>
              <a:rPr lang="en-US" dirty="0"/>
              <a:t>Entrust </a:t>
            </a:r>
            <a:r>
              <a:rPr lang="en-US" dirty="0" smtClean="0"/>
              <a:t>technology, did not go to business yet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EUN is the RA for GOV-CA for the ministry of higher education and public universities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 May 2012                                                  25th EuGridPMA meeting, Germany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98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PKI in Egypt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Softlock, PKI technology provider</a:t>
            </a:r>
          </a:p>
          <a:p>
            <a:r>
              <a:rPr lang="en-US" dirty="0" smtClean="0"/>
              <a:t>Egypt Smart Token fully developed as a granted research project </a:t>
            </a:r>
          </a:p>
          <a:p>
            <a:pPr lvl="1"/>
            <a:r>
              <a:rPr lang="en-US" dirty="0" smtClean="0"/>
              <a:t>Funded by ITIDA, the root CA</a:t>
            </a:r>
          </a:p>
          <a:p>
            <a:pPr lvl="1"/>
            <a:r>
              <a:rPr lang="en-US" dirty="0" smtClean="0"/>
              <a:t>PI, Dr. Ayman Bahaa</a:t>
            </a:r>
          </a:p>
          <a:p>
            <a:pPr lvl="1"/>
            <a:r>
              <a:rPr lang="en-US" dirty="0" smtClean="0"/>
              <a:t>ENTRUST, VeriSign, CSP, PKCS#11, FIPS 140-2 </a:t>
            </a:r>
            <a:r>
              <a:rPr lang="en-US" dirty="0" smtClean="0"/>
              <a:t>compliance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 May 2012                                                  25th EuGridPMA meeting, Germany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39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Online Repository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343400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en-US" sz="4500" dirty="0" smtClean="0"/>
              <a:t>EG-GRID CA will maintain a secure online repository that includes :</a:t>
            </a:r>
          </a:p>
          <a:p>
            <a:endParaRPr lang="en-US" sz="1300" dirty="0" smtClean="0"/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The EG-GRID CA root certificate in CRT, PEM, DER, CER and text format</a:t>
            </a:r>
            <a:endParaRPr lang="en-US" sz="2400" dirty="0"/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User </a:t>
            </a:r>
            <a:r>
              <a:rPr lang="en-US" dirty="0"/>
              <a:t>and host certificates issued by the CA</a:t>
            </a:r>
            <a:endParaRPr lang="en-US" sz="2400" dirty="0"/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A </a:t>
            </a:r>
            <a:r>
              <a:rPr lang="en-US" dirty="0"/>
              <a:t>periodically updated DER, PEM and text Certificate Revocation List  (CRL)</a:t>
            </a:r>
            <a:endParaRPr lang="en-US" sz="2400" dirty="0"/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All </a:t>
            </a:r>
            <a:r>
              <a:rPr lang="en-US" dirty="0"/>
              <a:t>versions (current and past) of its verified CP/CPS document</a:t>
            </a:r>
            <a:endParaRPr lang="en-US" sz="2400" dirty="0"/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An </a:t>
            </a:r>
            <a:r>
              <a:rPr lang="en-US" dirty="0"/>
              <a:t>official contact e-mail address</a:t>
            </a:r>
            <a:endParaRPr lang="en-US" sz="2400" dirty="0"/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A </a:t>
            </a:r>
            <a:r>
              <a:rPr lang="en-US" dirty="0"/>
              <a:t>physical contact address</a:t>
            </a:r>
            <a:endParaRPr lang="en-US" sz="2400" dirty="0"/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Other </a:t>
            </a:r>
            <a:r>
              <a:rPr lang="en-US" dirty="0"/>
              <a:t>information that can be regarded as relevant to EG-GRID CA</a:t>
            </a:r>
            <a:endParaRPr lang="en-US" sz="2400" dirty="0"/>
          </a:p>
          <a:p>
            <a:pPr marL="0" indent="0">
              <a:buNone/>
            </a:pPr>
            <a:endParaRPr lang="en-US" sz="1500" dirty="0"/>
          </a:p>
          <a:p>
            <a:pPr algn="just"/>
            <a:r>
              <a:rPr lang="en-US" sz="4500" dirty="0"/>
              <a:t>The on-line repository runs on best-effort basis with an availability of 24x7, liable to reasonable scheduled maintenance.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 May 2012                                                  25th EuGridPMA meeting, Germany</a:t>
            </a:r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763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Certificate Types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459163"/>
          </a:xfrm>
        </p:spPr>
        <p:txBody>
          <a:bodyPr/>
          <a:lstStyle/>
          <a:p>
            <a:r>
              <a:rPr lang="en-US" dirty="0" smtClean="0"/>
              <a:t>User Certificate (people)</a:t>
            </a:r>
          </a:p>
          <a:p>
            <a:r>
              <a:rPr lang="en-US" dirty="0" smtClean="0"/>
              <a:t>Host Certificate (computers) </a:t>
            </a:r>
          </a:p>
          <a:p>
            <a:r>
              <a:rPr lang="en-US" dirty="0" smtClean="0"/>
              <a:t>Service Certificate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 May 2012                                                  25th EuGridPMA meeting, Germany</a:t>
            </a:r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763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Content </a:t>
            </a:r>
            <a:r>
              <a:rPr lang="en-US" sz="2800" b="1" dirty="0" smtClean="0">
                <a:solidFill>
                  <a:srgbClr val="FF0000"/>
                </a:solidFill>
              </a:rPr>
              <a:t>(1/2)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3434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About Egyptian Universities Network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Introduction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CP/CPS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CA System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Operational Controls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Online Repository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Certificate Types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 May 2012                                                  25th EuGridPMA meeting, Germany</a:t>
            </a:r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863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solidFill>
                  <a:srgbClr val="FF0000"/>
                </a:solidFill>
              </a:rPr>
              <a:t>Who can submit a certificate application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3459163"/>
          </a:xfrm>
        </p:spPr>
        <p:txBody>
          <a:bodyPr/>
          <a:lstStyle/>
          <a:p>
            <a:pPr lvl="0" algn="just"/>
            <a:r>
              <a:rPr lang="en-US" dirty="0"/>
              <a:t>users affiliated to eligible organization for which they take full responsibility,</a:t>
            </a:r>
          </a:p>
          <a:p>
            <a:pPr lvl="0" algn="just"/>
            <a:r>
              <a:rPr lang="en-US" dirty="0"/>
              <a:t>hosts administered  by the requesting eligible organization, and</a:t>
            </a:r>
          </a:p>
          <a:p>
            <a:pPr lvl="0" algn="just"/>
            <a:r>
              <a:rPr lang="en-US" dirty="0"/>
              <a:t>services provided on a host that is administered by an eligible organization.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 May 2012                                                  25th EuGridPMA meeting, Germany</a:t>
            </a:r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49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9906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Name Forms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27237"/>
            <a:ext cx="8229600" cy="422116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The subject names for the certificate applicants shall follow the X.500 standard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sz="900" dirty="0"/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in case of </a:t>
            </a:r>
            <a:r>
              <a:rPr lang="en-US" b="1" dirty="0"/>
              <a:t>user </a:t>
            </a:r>
            <a:r>
              <a:rPr lang="en-US" dirty="0"/>
              <a:t>certificate the subject name must include the person’s name in the CN field; 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in case of </a:t>
            </a:r>
            <a:r>
              <a:rPr lang="en-US" b="1" dirty="0"/>
              <a:t>host</a:t>
            </a:r>
            <a:r>
              <a:rPr lang="en-US" dirty="0"/>
              <a:t> certificate the subject name must include the FQDN (Fully Qualified Domain Name) as registered to DNS in the CN field;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in case of </a:t>
            </a:r>
            <a:r>
              <a:rPr lang="en-US" b="1" dirty="0"/>
              <a:t>service </a:t>
            </a:r>
            <a:r>
              <a:rPr lang="en-US" dirty="0"/>
              <a:t>certificate the subject name must include the FQDN separated by a “/” in the CN field.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 May 2012                                                  25th EuGridPMA meeting, Germany</a:t>
            </a:r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49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229600" cy="9906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How to get a certificate </a:t>
            </a:r>
            <a:r>
              <a:rPr lang="en-US" sz="3200" b="1" dirty="0" smtClean="0">
                <a:solidFill>
                  <a:srgbClr val="FF0000"/>
                </a:solidFill>
              </a:rPr>
              <a:t>(1/3</a:t>
            </a:r>
            <a:r>
              <a:rPr lang="en-US" sz="3200" b="1" dirty="0">
                <a:solidFill>
                  <a:srgbClr val="FF0000"/>
                </a:solidFill>
              </a:rPr>
              <a:t>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038600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dirty="0" smtClean="0"/>
              <a:t>Requests </a:t>
            </a:r>
            <a:r>
              <a:rPr lang="en-US" dirty="0"/>
              <a:t>are submitted via SSL protected HTTP transport, either in PKCS10 or SPKAC </a:t>
            </a:r>
            <a:r>
              <a:rPr lang="en-US" dirty="0" smtClean="0"/>
              <a:t>format.</a:t>
            </a:r>
          </a:p>
          <a:p>
            <a:pPr algn="just"/>
            <a:r>
              <a:rPr lang="en-US" dirty="0" smtClean="0"/>
              <a:t>Procedures </a:t>
            </a:r>
            <a:r>
              <a:rPr lang="en-US" dirty="0"/>
              <a:t>are different if the subject is a user or a host/service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 </a:t>
            </a:r>
            <a:r>
              <a:rPr lang="en-US" dirty="0"/>
              <a:t>In every case the subject has to generate his own key pair. Minimum key length is 2048 bits.</a:t>
            </a:r>
          </a:p>
          <a:p>
            <a:pPr algn="just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 May 2012                                                  25th EuGridPMA meeting, Germany</a:t>
            </a:r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49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430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How to get a certificate </a:t>
            </a:r>
            <a:r>
              <a:rPr lang="en-US" sz="3600" b="1" dirty="0" smtClean="0">
                <a:solidFill>
                  <a:srgbClr val="FF0000"/>
                </a:solidFill>
              </a:rPr>
              <a:t>(2/3)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05400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en-US" sz="3400" u="sng" dirty="0" smtClean="0"/>
              <a:t>User Certificate :</a:t>
            </a:r>
          </a:p>
          <a:p>
            <a:pPr marL="0" indent="0" algn="just">
              <a:buNone/>
            </a:pPr>
            <a:endParaRPr lang="en-US" sz="1500" u="sng" dirty="0" smtClean="0"/>
          </a:p>
          <a:p>
            <a:pPr algn="just"/>
            <a:r>
              <a:rPr lang="en-US" sz="4400" dirty="0" smtClean="0"/>
              <a:t>The user has to get EG-GRID CA Certificate (from the online repository).</a:t>
            </a:r>
          </a:p>
          <a:p>
            <a:pPr algn="just"/>
            <a:r>
              <a:rPr lang="en-US" sz="4400" dirty="0" smtClean="0"/>
              <a:t> The user has to request a certificate (from the online repository) . </a:t>
            </a:r>
          </a:p>
          <a:p>
            <a:pPr algn="just"/>
            <a:r>
              <a:rPr lang="en-US" sz="4400" dirty="0" smtClean="0"/>
              <a:t>The user has to go to the Registration Authority (RA) for face to face meeting, as the RA has to verify</a:t>
            </a:r>
          </a:p>
          <a:p>
            <a:pPr lvl="1" algn="just">
              <a:buFont typeface="Courier New" pitchFamily="49" charset="0"/>
              <a:buChar char="o"/>
            </a:pPr>
            <a:r>
              <a:rPr lang="en-US" dirty="0" smtClean="0"/>
              <a:t> your identity and check your organization.</a:t>
            </a:r>
          </a:p>
          <a:p>
            <a:pPr lvl="1" algn="just">
              <a:buFont typeface="Courier New" pitchFamily="49" charset="0"/>
              <a:buChar char="o"/>
            </a:pPr>
            <a:r>
              <a:rPr lang="en-US" dirty="0" smtClean="0"/>
              <a:t>check the PIN that you have entered during requesting the certificate.</a:t>
            </a:r>
          </a:p>
          <a:p>
            <a:pPr algn="just"/>
            <a:r>
              <a:rPr lang="en-US" sz="4400" dirty="0"/>
              <a:t>The RA will </a:t>
            </a:r>
            <a:r>
              <a:rPr lang="en-US" sz="4400" dirty="0" smtClean="0"/>
              <a:t>approve the user request </a:t>
            </a:r>
            <a:r>
              <a:rPr lang="en-US" sz="4400" dirty="0"/>
              <a:t>based on the face to face meeting. </a:t>
            </a:r>
          </a:p>
          <a:p>
            <a:pPr algn="just"/>
            <a:r>
              <a:rPr lang="en-US" sz="4400" dirty="0"/>
              <a:t>The EG-GRID CA operator will review the RA approval and sign it.</a:t>
            </a:r>
          </a:p>
          <a:p>
            <a:pPr algn="just"/>
            <a:r>
              <a:rPr lang="en-US" sz="4400" dirty="0"/>
              <a:t>T</a:t>
            </a:r>
            <a:r>
              <a:rPr lang="en-US" sz="4400" dirty="0" smtClean="0"/>
              <a:t>he user </a:t>
            </a:r>
            <a:r>
              <a:rPr lang="en-US" sz="4400" dirty="0"/>
              <a:t>will receive an email from (ca@grid.eun.eg) contains the serial number and the instruction to get your certificate.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 May 2012                                                  25th EuGridPMA meeting, Germany</a:t>
            </a:r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49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How to get a certificate </a:t>
            </a:r>
            <a:r>
              <a:rPr lang="en-US" sz="3200" b="1" dirty="0" smtClean="0">
                <a:solidFill>
                  <a:srgbClr val="FF0000"/>
                </a:solidFill>
              </a:rPr>
              <a:t>(3/3</a:t>
            </a:r>
            <a:r>
              <a:rPr lang="en-US" sz="3200" b="1" dirty="0">
                <a:solidFill>
                  <a:srgbClr val="FF0000"/>
                </a:solidFill>
              </a:rPr>
              <a:t>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49580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US" u="sng" dirty="0" smtClean="0"/>
              <a:t>Host Certificate:</a:t>
            </a:r>
          </a:p>
          <a:p>
            <a:pPr algn="just"/>
            <a:r>
              <a:rPr lang="en-US" dirty="0" smtClean="0"/>
              <a:t>The host certificate can only </a:t>
            </a:r>
            <a:r>
              <a:rPr lang="en-US" dirty="0"/>
              <a:t>be requested by the administrator </a:t>
            </a:r>
            <a:r>
              <a:rPr lang="en-US" dirty="0" smtClean="0"/>
              <a:t> who must already have a valid personal EG-GRID certificate and responsible </a:t>
            </a:r>
            <a:r>
              <a:rPr lang="en-US" dirty="0"/>
              <a:t>for the particular host by </a:t>
            </a:r>
            <a:r>
              <a:rPr lang="en-US" dirty="0" smtClean="0"/>
              <a:t>one of two </a:t>
            </a:r>
            <a:r>
              <a:rPr lang="en-US" dirty="0"/>
              <a:t>different methods:</a:t>
            </a:r>
          </a:p>
          <a:p>
            <a:pPr lvl="1" algn="just">
              <a:buFont typeface="Courier New" pitchFamily="49" charset="0"/>
              <a:buChar char="o"/>
            </a:pPr>
            <a:r>
              <a:rPr lang="en-US" sz="2600" dirty="0" smtClean="0"/>
              <a:t>sending </a:t>
            </a:r>
            <a:r>
              <a:rPr lang="en-US" sz="2600" dirty="0"/>
              <a:t>a signed e-mail to the </a:t>
            </a:r>
            <a:r>
              <a:rPr lang="en-US" sz="2600" dirty="0" smtClean="0"/>
              <a:t>RA, then </a:t>
            </a:r>
            <a:r>
              <a:rPr lang="en-US" sz="2600" dirty="0"/>
              <a:t>the RA verifies the right of the requestor to obtain the certificate and forwards the request to the EG-GRID CA by a signed e-mail. </a:t>
            </a:r>
          </a:p>
          <a:p>
            <a:pPr lvl="1" algn="just">
              <a:buFont typeface="Courier New" pitchFamily="49" charset="0"/>
              <a:buChar char="o"/>
            </a:pPr>
            <a:r>
              <a:rPr lang="en-US" sz="2600" dirty="0" smtClean="0"/>
              <a:t>authenticating </a:t>
            </a:r>
            <a:r>
              <a:rPr lang="en-US" sz="2600" dirty="0"/>
              <a:t>to the EG-GRID CA secure website directly and request the host certificate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 May 2012                                                  25th EuGridPMA meeting, Germany</a:t>
            </a:r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49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Re-key Requests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3657600"/>
          </a:xfrm>
        </p:spPr>
        <p:txBody>
          <a:bodyPr>
            <a:normAutofit fontScale="92500"/>
          </a:bodyPr>
          <a:lstStyle/>
          <a:p>
            <a:pPr algn="just"/>
            <a:r>
              <a:rPr lang="en-US" dirty="0"/>
              <a:t>Expiration warnings will be sent to subscribers before it is re-key time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 </a:t>
            </a:r>
            <a:r>
              <a:rPr lang="en-US" dirty="0"/>
              <a:t>Re-key before expiration can be executed by sending a re-key e-mail request signed with the current personal certificate of the subscriber. </a:t>
            </a:r>
            <a:endParaRPr lang="en-US" dirty="0" smtClean="0"/>
          </a:p>
          <a:p>
            <a:pPr algn="just"/>
            <a:r>
              <a:rPr lang="en-US" dirty="0" smtClean="0"/>
              <a:t>Re-key </a:t>
            </a:r>
            <a:r>
              <a:rPr lang="en-US" dirty="0"/>
              <a:t>after expiration uses completely the same authentication procedure as new </a:t>
            </a:r>
            <a:r>
              <a:rPr lang="en-US" dirty="0" smtClean="0"/>
              <a:t>certificate.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 May 2012                                                  25th EuGridPMA meeting, Germany</a:t>
            </a:r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49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9906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Revocation Requests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n-US" u="sng" dirty="0" smtClean="0"/>
              <a:t>For user  certificate:</a:t>
            </a:r>
          </a:p>
          <a:p>
            <a:pPr marL="0" indent="0" algn="just">
              <a:buNone/>
            </a:pPr>
            <a:r>
              <a:rPr lang="en-US" dirty="0" smtClean="0"/>
              <a:t>Revocation </a:t>
            </a:r>
            <a:r>
              <a:rPr lang="en-US" dirty="0"/>
              <a:t>request should be authenticated in one of the following ways:</a:t>
            </a:r>
          </a:p>
          <a:p>
            <a:pPr lvl="1" algn="just">
              <a:buFont typeface="Courier New" pitchFamily="49" charset="0"/>
              <a:buChar char="o"/>
            </a:pPr>
            <a:r>
              <a:rPr lang="en-US" dirty="0" smtClean="0"/>
              <a:t>by </a:t>
            </a:r>
            <a:r>
              <a:rPr lang="en-US" dirty="0"/>
              <a:t>issuing a revocation request from the public interface.</a:t>
            </a:r>
          </a:p>
          <a:p>
            <a:pPr lvl="1" algn="just">
              <a:buFont typeface="Courier New" pitchFamily="49" charset="0"/>
              <a:buChar char="o"/>
            </a:pPr>
            <a:r>
              <a:rPr lang="en-US" dirty="0" smtClean="0"/>
              <a:t>by </a:t>
            </a:r>
            <a:r>
              <a:rPr lang="en-US" dirty="0"/>
              <a:t>personal </a:t>
            </a:r>
            <a:r>
              <a:rPr lang="en-US" dirty="0" smtClean="0"/>
              <a:t>authentication.</a:t>
            </a:r>
            <a:endParaRPr lang="en-US" dirty="0"/>
          </a:p>
          <a:p>
            <a:pPr marL="457200" lvl="1" indent="0" algn="just">
              <a:buNone/>
            </a:pPr>
            <a:endParaRPr lang="en-US" dirty="0"/>
          </a:p>
          <a:p>
            <a:pPr algn="just"/>
            <a:r>
              <a:rPr lang="en-US" u="sng" dirty="0" smtClean="0"/>
              <a:t>For </a:t>
            </a:r>
            <a:r>
              <a:rPr lang="en-US" u="sng" dirty="0"/>
              <a:t>a host or service </a:t>
            </a:r>
            <a:r>
              <a:rPr lang="en-US" u="sng" dirty="0" smtClean="0"/>
              <a:t>certificate:</a:t>
            </a:r>
          </a:p>
          <a:p>
            <a:pPr marL="0" indent="0" algn="just">
              <a:buNone/>
            </a:pPr>
            <a:r>
              <a:rPr lang="en-US" dirty="0" smtClean="0"/>
              <a:t>By sending an </a:t>
            </a:r>
            <a:r>
              <a:rPr lang="en-US" dirty="0"/>
              <a:t>e-mail </a:t>
            </a:r>
            <a:r>
              <a:rPr lang="en-US" dirty="0" smtClean="0"/>
              <a:t> which must </a:t>
            </a:r>
            <a:r>
              <a:rPr lang="en-US" dirty="0"/>
              <a:t>be signed by the certificate of the administrator responsible for the particular host or service.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 May 2012                                                  25th EuGridPMA meeting, Germany</a:t>
            </a:r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49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Other important issues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305800" cy="3459163"/>
          </a:xfrm>
        </p:spPr>
        <p:txBody>
          <a:bodyPr/>
          <a:lstStyle/>
          <a:p>
            <a:r>
              <a:rPr lang="en-US" sz="2800" dirty="0" smtClean="0"/>
              <a:t>All archived records are stored on off line medium.</a:t>
            </a:r>
          </a:p>
          <a:p>
            <a:r>
              <a:rPr lang="en-US" sz="2800" dirty="0"/>
              <a:t>Archive maintained for 3 years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The operational audit will be performed once a year.</a:t>
            </a:r>
            <a:endParaRPr lang="en-US" sz="2800" dirty="0"/>
          </a:p>
          <a:p>
            <a:r>
              <a:rPr lang="en-US" sz="2800" dirty="0"/>
              <a:t>Audit logs maintained for 3 years.</a:t>
            </a:r>
          </a:p>
          <a:p>
            <a:r>
              <a:rPr lang="en-US" sz="2800" dirty="0"/>
              <a:t>The life time of the certificate is one year.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 May 2012                                                  25th EuGridPMA meeting, Germany</a:t>
            </a:r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859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1143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34591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600" b="1" dirty="0" smtClean="0">
                <a:solidFill>
                  <a:srgbClr val="FF0000"/>
                </a:solidFill>
              </a:rPr>
              <a:t>Thank </a:t>
            </a:r>
            <a:r>
              <a:rPr lang="en-US" sz="6600" b="1" dirty="0" smtClean="0">
                <a:solidFill>
                  <a:srgbClr val="FF0000"/>
                </a:solidFill>
              </a:rPr>
              <a:t>You</a:t>
            </a:r>
          </a:p>
          <a:p>
            <a:pPr marL="0" indent="0" algn="ctr">
              <a:buNone/>
            </a:pPr>
            <a:r>
              <a:rPr lang="en-US" sz="2800" dirty="0" smtClean="0">
                <a:solidFill>
                  <a:srgbClr val="FF0000"/>
                </a:solidFill>
                <a:hlinkClick r:id="rId2"/>
              </a:rPr>
              <a:t>aymanbahaa@eun.eg</a:t>
            </a:r>
            <a:r>
              <a:rPr lang="en-US" sz="6600" b="1" dirty="0" smtClean="0">
                <a:solidFill>
                  <a:srgbClr val="FF0000"/>
                </a:solidFill>
              </a:rPr>
              <a:t> </a:t>
            </a:r>
            <a:r>
              <a:rPr lang="en-US" sz="6600" b="1" dirty="0" smtClean="0">
                <a:solidFill>
                  <a:srgbClr val="FF0000"/>
                </a:solidFill>
              </a:rPr>
              <a:t> </a:t>
            </a:r>
            <a:endParaRPr lang="en-US" sz="6600" b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 May 2012                                                  25th EuGridPMA meeting, Germany</a:t>
            </a:r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859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Content </a:t>
            </a:r>
            <a:r>
              <a:rPr lang="en-US" sz="2800" b="1" dirty="0" smtClean="0">
                <a:solidFill>
                  <a:srgbClr val="FF0000"/>
                </a:solidFill>
              </a:rPr>
              <a:t>(2/2)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3434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Name Forms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Who can submit a certificate application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How to get a certificate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Re-key Requests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Revocation Requests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Other </a:t>
            </a:r>
            <a:r>
              <a:rPr lang="en-US" dirty="0"/>
              <a:t>important issues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 May 2012                                                  25th EuGridPMA meeting, Germany</a:t>
            </a:r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961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838200"/>
            <a:ext cx="8229600" cy="8382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About </a:t>
            </a:r>
            <a:r>
              <a:rPr lang="en-US" sz="3600" b="1" dirty="0" smtClean="0">
                <a:solidFill>
                  <a:srgbClr val="FF0000"/>
                </a:solidFill>
              </a:rPr>
              <a:t>EUN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3459163"/>
          </a:xfrm>
        </p:spPr>
        <p:txBody>
          <a:bodyPr/>
          <a:lstStyle/>
          <a:p>
            <a:r>
              <a:rPr lang="en-US" dirty="0"/>
              <a:t>Established 1987</a:t>
            </a:r>
          </a:p>
          <a:p>
            <a:r>
              <a:rPr lang="en-US" dirty="0"/>
              <a:t> First Data Network (WAN) in Africa and Middle East</a:t>
            </a:r>
          </a:p>
          <a:p>
            <a:r>
              <a:rPr lang="en-US" dirty="0"/>
              <a:t> First Internet point and ISP in Africa and Middle East</a:t>
            </a:r>
          </a:p>
          <a:p>
            <a:r>
              <a:rPr lang="en-US" dirty="0"/>
              <a:t> Continuously Evolving ever since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 May 2012                                                  25th EuGridPMA meeting, Germany</a:t>
            </a:r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763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371600"/>
            <a:ext cx="7331990" cy="533400"/>
          </a:xfrm>
        </p:spPr>
        <p:txBody>
          <a:bodyPr/>
          <a:lstStyle/>
          <a:p>
            <a:r>
              <a:rPr lang="en-GB" sz="2400" kern="120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Higher Education Government Organizations</a:t>
            </a:r>
            <a:endParaRPr lang="en-GB" sz="2400" kern="1200" dirty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5" name="Picture 5" descr="cov-2.gif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65020" y="2286000"/>
            <a:ext cx="4274180" cy="44793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304800" y="2178308"/>
            <a:ext cx="4191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1800" b="1" dirty="0" smtClean="0">
                <a:solidFill>
                  <a:srgbClr val="0033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19 Universities (23 by end of 2012)</a:t>
            </a:r>
          </a:p>
          <a:p>
            <a:pPr>
              <a:buFont typeface="Arial" pitchFamily="34" charset="0"/>
              <a:buChar char="•"/>
            </a:pPr>
            <a:r>
              <a:rPr lang="en-GB" sz="1800" b="1" dirty="0" smtClean="0">
                <a:solidFill>
                  <a:srgbClr val="0033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8 Technical Colleges</a:t>
            </a:r>
          </a:p>
          <a:p>
            <a:pPr>
              <a:buFont typeface="Arial" pitchFamily="34" charset="0"/>
              <a:buChar char="•"/>
            </a:pPr>
            <a:r>
              <a:rPr lang="en-GB" sz="1800" b="1" dirty="0" smtClean="0">
                <a:solidFill>
                  <a:srgbClr val="0033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1,400,000+  Students</a:t>
            </a:r>
          </a:p>
          <a:p>
            <a:pPr>
              <a:buFont typeface="Arial" pitchFamily="34" charset="0"/>
              <a:buChar char="•"/>
            </a:pPr>
            <a:r>
              <a:rPr lang="en-GB" sz="1800" b="1" dirty="0">
                <a:solidFill>
                  <a:srgbClr val="0033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GB" sz="1800" b="1" dirty="0" smtClean="0">
                <a:solidFill>
                  <a:srgbClr val="0033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80,000+ Staff Member</a:t>
            </a:r>
          </a:p>
          <a:p>
            <a:r>
              <a:rPr lang="en-GB" sz="1800" b="1" dirty="0" smtClean="0">
                <a:solidFill>
                  <a:srgbClr val="0033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r>
              <a:rPr lang="en-GB" sz="1600" dirty="0" smtClean="0">
                <a:solidFill>
                  <a:srgbClr val="0033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During </a:t>
            </a:r>
            <a:r>
              <a:rPr lang="en-GB" sz="1600" dirty="0">
                <a:solidFill>
                  <a:srgbClr val="0033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period from 2005 to 2008, the Ministry of Higher Education has </a:t>
            </a:r>
            <a:r>
              <a:rPr lang="en-GB" sz="1600" dirty="0" smtClean="0">
                <a:solidFill>
                  <a:srgbClr val="0033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funded </a:t>
            </a:r>
            <a:r>
              <a:rPr lang="en-GB" sz="1600" dirty="0">
                <a:solidFill>
                  <a:srgbClr val="0033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Higher Education </a:t>
            </a:r>
            <a:r>
              <a:rPr lang="en-GB" sz="1600" dirty="0" smtClean="0">
                <a:solidFill>
                  <a:srgbClr val="0033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Enhancement </a:t>
            </a:r>
            <a:r>
              <a:rPr lang="en-GB" sz="1600" dirty="0">
                <a:solidFill>
                  <a:srgbClr val="0033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project (HEEP) which consists </a:t>
            </a:r>
            <a:r>
              <a:rPr lang="en-GB" sz="1600" b="1" dirty="0">
                <a:solidFill>
                  <a:srgbClr val="0033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of six major projects including Information and Communication technology project (ICTP), </a:t>
            </a:r>
            <a:r>
              <a:rPr lang="en-GB" sz="1600" dirty="0">
                <a:solidFill>
                  <a:srgbClr val="0033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during this period ICTP has funded a number of projects </a:t>
            </a:r>
            <a:r>
              <a:rPr lang="en-GB" sz="1600" dirty="0" smtClean="0">
                <a:solidFill>
                  <a:srgbClr val="0033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within </a:t>
            </a:r>
            <a:r>
              <a:rPr lang="en-GB" sz="1600" dirty="0">
                <a:solidFill>
                  <a:srgbClr val="0033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</a:t>
            </a:r>
            <a:r>
              <a:rPr lang="en-GB" sz="1600" dirty="0" smtClean="0">
                <a:solidFill>
                  <a:srgbClr val="0033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Supreme </a:t>
            </a:r>
            <a:r>
              <a:rPr lang="en-GB" sz="1600" dirty="0">
                <a:solidFill>
                  <a:srgbClr val="0033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Council of </a:t>
            </a:r>
            <a:r>
              <a:rPr lang="en-GB" sz="1600" dirty="0" smtClean="0">
                <a:solidFill>
                  <a:srgbClr val="0033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Universities </a:t>
            </a:r>
            <a:r>
              <a:rPr lang="en-GB" sz="1600" dirty="0">
                <a:solidFill>
                  <a:srgbClr val="0033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and the Universities to </a:t>
            </a:r>
            <a:r>
              <a:rPr lang="en-GB" sz="1600" dirty="0" smtClean="0">
                <a:solidFill>
                  <a:srgbClr val="0033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mainly enhance the </a:t>
            </a:r>
            <a:r>
              <a:rPr lang="en-GB" sz="1600" b="1" dirty="0" smtClean="0">
                <a:solidFill>
                  <a:srgbClr val="0033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Higher Education Network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81000" y="4572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About EUN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84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0329" y="1324302"/>
            <a:ext cx="7585898" cy="5265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81000" y="4572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About EUN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44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7764" y="2631840"/>
            <a:ext cx="325791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b="1" dirty="0" smtClean="0">
                <a:solidFill>
                  <a:srgbClr val="0033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Quality</a:t>
            </a:r>
            <a:r>
              <a:rPr lang="en-GB" sz="1800" dirty="0" smtClean="0">
                <a:solidFill>
                  <a:srgbClr val="0033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GB" sz="1800" b="1" dirty="0" smtClean="0">
                <a:solidFill>
                  <a:srgbClr val="0033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of learning </a:t>
            </a:r>
            <a:r>
              <a:rPr lang="en-GB" sz="1800" dirty="0" smtClean="0">
                <a:solidFill>
                  <a:srgbClr val="0033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through providing access to new (non traditional) resources and improved teaching approaches,</a:t>
            </a:r>
          </a:p>
          <a:p>
            <a:r>
              <a:rPr lang="en-GB" sz="1800" b="1" dirty="0" smtClean="0">
                <a:solidFill>
                  <a:srgbClr val="0033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Quality of research </a:t>
            </a:r>
            <a:r>
              <a:rPr lang="en-GB" sz="1800" dirty="0" smtClean="0">
                <a:solidFill>
                  <a:srgbClr val="0033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through increased access to different national and international knowledge and computational resources, ICT led </a:t>
            </a:r>
            <a:r>
              <a:rPr lang="en-GB" sz="1800" b="1" dirty="0" smtClean="0">
                <a:solidFill>
                  <a:srgbClr val="0033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Management Information Systems, </a:t>
            </a:r>
            <a:r>
              <a:rPr lang="en-GB" sz="1800" dirty="0" smtClean="0">
                <a:solidFill>
                  <a:srgbClr val="0033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and </a:t>
            </a:r>
            <a:r>
              <a:rPr lang="en-US" sz="1800" b="1" dirty="0" smtClean="0">
                <a:solidFill>
                  <a:srgbClr val="0033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Collaboration</a:t>
            </a:r>
            <a:r>
              <a:rPr lang="en-US" sz="1800" dirty="0" smtClean="0">
                <a:solidFill>
                  <a:srgbClr val="0033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opportunities between universities</a:t>
            </a:r>
            <a:r>
              <a:rPr lang="en-GB" sz="1800" dirty="0" smtClean="0">
                <a:solidFill>
                  <a:srgbClr val="0033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65470" y="1981191"/>
            <a:ext cx="84508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rgbClr val="0033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main objectives of enhancing the Higher Education Network may be grouped into four major directions, namely: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199" y="1219200"/>
            <a:ext cx="8050161" cy="786582"/>
          </a:xfrm>
        </p:spPr>
        <p:txBody>
          <a:bodyPr/>
          <a:lstStyle/>
          <a:p>
            <a:r>
              <a:rPr lang="en-GB" sz="2400" kern="120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Higher Education Network</a:t>
            </a:r>
            <a:br>
              <a:rPr lang="en-GB" sz="2400" kern="120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GB" sz="1800" kern="120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Information and Communication Technology Project (ICTP)</a:t>
            </a:r>
            <a:endParaRPr lang="en-GB" sz="1800" kern="1200" dirty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368040" y="2517283"/>
            <a:ext cx="5775960" cy="2222357"/>
            <a:chOff x="2613348" y="1328563"/>
            <a:chExt cx="6043894" cy="2201223"/>
          </a:xfrm>
        </p:grpSpPr>
        <p:grpSp>
          <p:nvGrpSpPr>
            <p:cNvPr id="8" name="Group 29"/>
            <p:cNvGrpSpPr/>
            <p:nvPr/>
          </p:nvGrpSpPr>
          <p:grpSpPr>
            <a:xfrm>
              <a:off x="3268728" y="2685384"/>
              <a:ext cx="1691598" cy="844402"/>
              <a:chOff x="1795924" y="4429119"/>
              <a:chExt cx="1707695" cy="866917"/>
            </a:xfrm>
          </p:grpSpPr>
          <p:sp>
            <p:nvSpPr>
              <p:cNvPr id="29" name="Freeform 28"/>
              <p:cNvSpPr/>
              <p:nvPr/>
            </p:nvSpPr>
            <p:spPr>
              <a:xfrm>
                <a:off x="3020294" y="4433887"/>
                <a:ext cx="483325" cy="862149"/>
              </a:xfrm>
              <a:custGeom>
                <a:avLst/>
                <a:gdLst>
                  <a:gd name="connsiteX0" fmla="*/ 0 w 483325"/>
                  <a:gd name="connsiteY0" fmla="*/ 418012 h 862149"/>
                  <a:gd name="connsiteX1" fmla="*/ 470263 w 483325"/>
                  <a:gd name="connsiteY1" fmla="*/ 0 h 862149"/>
                  <a:gd name="connsiteX2" fmla="*/ 483325 w 483325"/>
                  <a:gd name="connsiteY2" fmla="*/ 169817 h 862149"/>
                  <a:gd name="connsiteX3" fmla="*/ 13063 w 483325"/>
                  <a:gd name="connsiteY3" fmla="*/ 862149 h 862149"/>
                  <a:gd name="connsiteX4" fmla="*/ 13063 w 483325"/>
                  <a:gd name="connsiteY4" fmla="*/ 862149 h 862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3325" h="862149">
                    <a:moveTo>
                      <a:pt x="0" y="418012"/>
                    </a:moveTo>
                    <a:lnTo>
                      <a:pt x="470263" y="0"/>
                    </a:lnTo>
                    <a:lnTo>
                      <a:pt x="483325" y="169817"/>
                    </a:lnTo>
                    <a:lnTo>
                      <a:pt x="13063" y="862149"/>
                    </a:lnTo>
                    <a:lnTo>
                      <a:pt x="13063" y="862149"/>
                    </a:lnTo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1800685" y="4833935"/>
                <a:ext cx="1219200" cy="457200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b="1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HEEP</a:t>
                </a:r>
                <a:endParaRPr lang="en-GB" sz="1600" b="1" dirty="0"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31" name="Freeform 30"/>
              <p:cNvSpPr/>
              <p:nvPr/>
            </p:nvSpPr>
            <p:spPr>
              <a:xfrm>
                <a:off x="1795924" y="4429119"/>
                <a:ext cx="1704976" cy="404812"/>
              </a:xfrm>
              <a:custGeom>
                <a:avLst/>
                <a:gdLst>
                  <a:gd name="connsiteX0" fmla="*/ 1700213 w 1700213"/>
                  <a:gd name="connsiteY0" fmla="*/ 0 h 404812"/>
                  <a:gd name="connsiteX1" fmla="*/ 1190625 w 1700213"/>
                  <a:gd name="connsiteY1" fmla="*/ 0 h 404812"/>
                  <a:gd name="connsiteX2" fmla="*/ 0 w 1700213"/>
                  <a:gd name="connsiteY2" fmla="*/ 404812 h 404812"/>
                  <a:gd name="connsiteX3" fmla="*/ 1238250 w 1700213"/>
                  <a:gd name="connsiteY3" fmla="*/ 404812 h 404812"/>
                  <a:gd name="connsiteX0" fmla="*/ 1700213 w 1700213"/>
                  <a:gd name="connsiteY0" fmla="*/ 0 h 404812"/>
                  <a:gd name="connsiteX1" fmla="*/ 1190625 w 1700213"/>
                  <a:gd name="connsiteY1" fmla="*/ 0 h 404812"/>
                  <a:gd name="connsiteX2" fmla="*/ 0 w 1700213"/>
                  <a:gd name="connsiteY2" fmla="*/ 404812 h 404812"/>
                  <a:gd name="connsiteX3" fmla="*/ 1238250 w 1700213"/>
                  <a:gd name="connsiteY3" fmla="*/ 404812 h 40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0213" h="404812">
                    <a:moveTo>
                      <a:pt x="1700213" y="0"/>
                    </a:moveTo>
                    <a:lnTo>
                      <a:pt x="1190625" y="0"/>
                    </a:lnTo>
                    <a:lnTo>
                      <a:pt x="0" y="404812"/>
                    </a:lnTo>
                    <a:lnTo>
                      <a:pt x="1238250" y="4048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" name="Group 30"/>
            <p:cNvGrpSpPr/>
            <p:nvPr/>
          </p:nvGrpSpPr>
          <p:grpSpPr>
            <a:xfrm>
              <a:off x="3966818" y="2247847"/>
              <a:ext cx="1691598" cy="844402"/>
              <a:chOff x="2494014" y="3976834"/>
              <a:chExt cx="1707695" cy="866917"/>
            </a:xfrm>
          </p:grpSpPr>
          <p:sp>
            <p:nvSpPr>
              <p:cNvPr id="26" name="Freeform 25"/>
              <p:cNvSpPr/>
              <p:nvPr/>
            </p:nvSpPr>
            <p:spPr>
              <a:xfrm>
                <a:off x="3718384" y="3981602"/>
                <a:ext cx="483325" cy="862149"/>
              </a:xfrm>
              <a:custGeom>
                <a:avLst/>
                <a:gdLst>
                  <a:gd name="connsiteX0" fmla="*/ 0 w 483325"/>
                  <a:gd name="connsiteY0" fmla="*/ 418012 h 862149"/>
                  <a:gd name="connsiteX1" fmla="*/ 470263 w 483325"/>
                  <a:gd name="connsiteY1" fmla="*/ 0 h 862149"/>
                  <a:gd name="connsiteX2" fmla="*/ 483325 w 483325"/>
                  <a:gd name="connsiteY2" fmla="*/ 169817 h 862149"/>
                  <a:gd name="connsiteX3" fmla="*/ 13063 w 483325"/>
                  <a:gd name="connsiteY3" fmla="*/ 862149 h 862149"/>
                  <a:gd name="connsiteX4" fmla="*/ 13063 w 483325"/>
                  <a:gd name="connsiteY4" fmla="*/ 862149 h 862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3325" h="862149">
                    <a:moveTo>
                      <a:pt x="0" y="418012"/>
                    </a:moveTo>
                    <a:lnTo>
                      <a:pt x="470263" y="0"/>
                    </a:lnTo>
                    <a:lnTo>
                      <a:pt x="483325" y="169817"/>
                    </a:lnTo>
                    <a:lnTo>
                      <a:pt x="13063" y="862149"/>
                    </a:lnTo>
                    <a:lnTo>
                      <a:pt x="13063" y="862149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2498775" y="4381650"/>
                <a:ext cx="1219200" cy="4572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b="1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ICTP</a:t>
                </a:r>
                <a:endParaRPr lang="en-GB" sz="1600" b="1" dirty="0"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2494014" y="3976834"/>
                <a:ext cx="1704976" cy="404812"/>
              </a:xfrm>
              <a:custGeom>
                <a:avLst/>
                <a:gdLst>
                  <a:gd name="connsiteX0" fmla="*/ 1700213 w 1700213"/>
                  <a:gd name="connsiteY0" fmla="*/ 0 h 404812"/>
                  <a:gd name="connsiteX1" fmla="*/ 1190625 w 1700213"/>
                  <a:gd name="connsiteY1" fmla="*/ 0 h 404812"/>
                  <a:gd name="connsiteX2" fmla="*/ 0 w 1700213"/>
                  <a:gd name="connsiteY2" fmla="*/ 404812 h 404812"/>
                  <a:gd name="connsiteX3" fmla="*/ 1238250 w 1700213"/>
                  <a:gd name="connsiteY3" fmla="*/ 404812 h 404812"/>
                  <a:gd name="connsiteX0" fmla="*/ 1700213 w 1700213"/>
                  <a:gd name="connsiteY0" fmla="*/ 0 h 404812"/>
                  <a:gd name="connsiteX1" fmla="*/ 1190625 w 1700213"/>
                  <a:gd name="connsiteY1" fmla="*/ 0 h 404812"/>
                  <a:gd name="connsiteX2" fmla="*/ 0 w 1700213"/>
                  <a:gd name="connsiteY2" fmla="*/ 404812 h 404812"/>
                  <a:gd name="connsiteX3" fmla="*/ 1238250 w 1700213"/>
                  <a:gd name="connsiteY3" fmla="*/ 404812 h 40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0213" h="404812">
                    <a:moveTo>
                      <a:pt x="1700213" y="0"/>
                    </a:moveTo>
                    <a:lnTo>
                      <a:pt x="1190625" y="0"/>
                    </a:lnTo>
                    <a:lnTo>
                      <a:pt x="0" y="404812"/>
                    </a:lnTo>
                    <a:lnTo>
                      <a:pt x="1238250" y="404812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" name="Group 31"/>
            <p:cNvGrpSpPr/>
            <p:nvPr/>
          </p:nvGrpSpPr>
          <p:grpSpPr>
            <a:xfrm>
              <a:off x="4694390" y="1795579"/>
              <a:ext cx="1691598" cy="844402"/>
              <a:chOff x="3221586" y="3524566"/>
              <a:chExt cx="1707695" cy="866917"/>
            </a:xfrm>
          </p:grpSpPr>
          <p:sp>
            <p:nvSpPr>
              <p:cNvPr id="23" name="Freeform 22"/>
              <p:cNvSpPr/>
              <p:nvPr/>
            </p:nvSpPr>
            <p:spPr>
              <a:xfrm>
                <a:off x="4445956" y="3529334"/>
                <a:ext cx="483325" cy="862149"/>
              </a:xfrm>
              <a:custGeom>
                <a:avLst/>
                <a:gdLst>
                  <a:gd name="connsiteX0" fmla="*/ 0 w 483325"/>
                  <a:gd name="connsiteY0" fmla="*/ 418012 h 862149"/>
                  <a:gd name="connsiteX1" fmla="*/ 470263 w 483325"/>
                  <a:gd name="connsiteY1" fmla="*/ 0 h 862149"/>
                  <a:gd name="connsiteX2" fmla="*/ 483325 w 483325"/>
                  <a:gd name="connsiteY2" fmla="*/ 169817 h 862149"/>
                  <a:gd name="connsiteX3" fmla="*/ 13063 w 483325"/>
                  <a:gd name="connsiteY3" fmla="*/ 862149 h 862149"/>
                  <a:gd name="connsiteX4" fmla="*/ 13063 w 483325"/>
                  <a:gd name="connsiteY4" fmla="*/ 862149 h 862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3325" h="862149">
                    <a:moveTo>
                      <a:pt x="0" y="418012"/>
                    </a:moveTo>
                    <a:lnTo>
                      <a:pt x="470263" y="0"/>
                    </a:lnTo>
                    <a:lnTo>
                      <a:pt x="483325" y="169817"/>
                    </a:lnTo>
                    <a:lnTo>
                      <a:pt x="13063" y="862149"/>
                    </a:lnTo>
                    <a:lnTo>
                      <a:pt x="13063" y="86214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3226347" y="3929382"/>
                <a:ext cx="1219200" cy="4572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b="1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HEIC</a:t>
                </a:r>
                <a:endParaRPr lang="en-GB" sz="1600" b="1" dirty="0"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3221586" y="3524566"/>
                <a:ext cx="1704976" cy="404812"/>
              </a:xfrm>
              <a:custGeom>
                <a:avLst/>
                <a:gdLst>
                  <a:gd name="connsiteX0" fmla="*/ 1700213 w 1700213"/>
                  <a:gd name="connsiteY0" fmla="*/ 0 h 404812"/>
                  <a:gd name="connsiteX1" fmla="*/ 1190625 w 1700213"/>
                  <a:gd name="connsiteY1" fmla="*/ 0 h 404812"/>
                  <a:gd name="connsiteX2" fmla="*/ 0 w 1700213"/>
                  <a:gd name="connsiteY2" fmla="*/ 404812 h 404812"/>
                  <a:gd name="connsiteX3" fmla="*/ 1238250 w 1700213"/>
                  <a:gd name="connsiteY3" fmla="*/ 404812 h 404812"/>
                  <a:gd name="connsiteX0" fmla="*/ 1700213 w 1700213"/>
                  <a:gd name="connsiteY0" fmla="*/ 0 h 404812"/>
                  <a:gd name="connsiteX1" fmla="*/ 1190625 w 1700213"/>
                  <a:gd name="connsiteY1" fmla="*/ 0 h 404812"/>
                  <a:gd name="connsiteX2" fmla="*/ 0 w 1700213"/>
                  <a:gd name="connsiteY2" fmla="*/ 404812 h 404812"/>
                  <a:gd name="connsiteX3" fmla="*/ 1238250 w 1700213"/>
                  <a:gd name="connsiteY3" fmla="*/ 404812 h 40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0213" h="404812">
                    <a:moveTo>
                      <a:pt x="1700213" y="0"/>
                    </a:moveTo>
                    <a:lnTo>
                      <a:pt x="1190625" y="0"/>
                    </a:lnTo>
                    <a:lnTo>
                      <a:pt x="0" y="404812"/>
                    </a:lnTo>
                    <a:lnTo>
                      <a:pt x="1238250" y="404812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" name="Group 25"/>
            <p:cNvGrpSpPr/>
            <p:nvPr/>
          </p:nvGrpSpPr>
          <p:grpSpPr>
            <a:xfrm>
              <a:off x="5289232" y="1328563"/>
              <a:ext cx="1691598" cy="844402"/>
              <a:chOff x="3957638" y="3424232"/>
              <a:chExt cx="1707695" cy="866917"/>
            </a:xfrm>
          </p:grpSpPr>
          <p:sp>
            <p:nvSpPr>
              <p:cNvPr id="20" name="Freeform 19"/>
              <p:cNvSpPr/>
              <p:nvPr/>
            </p:nvSpPr>
            <p:spPr>
              <a:xfrm>
                <a:off x="5182008" y="3429000"/>
                <a:ext cx="483325" cy="862149"/>
              </a:xfrm>
              <a:custGeom>
                <a:avLst/>
                <a:gdLst>
                  <a:gd name="connsiteX0" fmla="*/ 0 w 483325"/>
                  <a:gd name="connsiteY0" fmla="*/ 418012 h 862149"/>
                  <a:gd name="connsiteX1" fmla="*/ 470263 w 483325"/>
                  <a:gd name="connsiteY1" fmla="*/ 0 h 862149"/>
                  <a:gd name="connsiteX2" fmla="*/ 483325 w 483325"/>
                  <a:gd name="connsiteY2" fmla="*/ 169817 h 862149"/>
                  <a:gd name="connsiteX3" fmla="*/ 13063 w 483325"/>
                  <a:gd name="connsiteY3" fmla="*/ 862149 h 862149"/>
                  <a:gd name="connsiteX4" fmla="*/ 13063 w 483325"/>
                  <a:gd name="connsiteY4" fmla="*/ 862149 h 862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3325" h="862149">
                    <a:moveTo>
                      <a:pt x="0" y="418012"/>
                    </a:moveTo>
                    <a:lnTo>
                      <a:pt x="470263" y="0"/>
                    </a:lnTo>
                    <a:lnTo>
                      <a:pt x="483325" y="169817"/>
                    </a:lnTo>
                    <a:lnTo>
                      <a:pt x="13063" y="862149"/>
                    </a:lnTo>
                    <a:lnTo>
                      <a:pt x="13063" y="862149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3962399" y="3829048"/>
                <a:ext cx="1219200" cy="457200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b="1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UICs</a:t>
                </a:r>
                <a:endParaRPr lang="en-GB" sz="1600" b="1" dirty="0"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22" name="Freeform 21"/>
              <p:cNvSpPr/>
              <p:nvPr/>
            </p:nvSpPr>
            <p:spPr>
              <a:xfrm>
                <a:off x="3957638" y="3424232"/>
                <a:ext cx="1704976" cy="404812"/>
              </a:xfrm>
              <a:custGeom>
                <a:avLst/>
                <a:gdLst>
                  <a:gd name="connsiteX0" fmla="*/ 1700213 w 1700213"/>
                  <a:gd name="connsiteY0" fmla="*/ 0 h 404812"/>
                  <a:gd name="connsiteX1" fmla="*/ 1190625 w 1700213"/>
                  <a:gd name="connsiteY1" fmla="*/ 0 h 404812"/>
                  <a:gd name="connsiteX2" fmla="*/ 0 w 1700213"/>
                  <a:gd name="connsiteY2" fmla="*/ 404812 h 404812"/>
                  <a:gd name="connsiteX3" fmla="*/ 1238250 w 1700213"/>
                  <a:gd name="connsiteY3" fmla="*/ 404812 h 404812"/>
                  <a:gd name="connsiteX0" fmla="*/ 1700213 w 1700213"/>
                  <a:gd name="connsiteY0" fmla="*/ 0 h 404812"/>
                  <a:gd name="connsiteX1" fmla="*/ 1190625 w 1700213"/>
                  <a:gd name="connsiteY1" fmla="*/ 0 h 404812"/>
                  <a:gd name="connsiteX2" fmla="*/ 0 w 1700213"/>
                  <a:gd name="connsiteY2" fmla="*/ 404812 h 404812"/>
                  <a:gd name="connsiteX3" fmla="*/ 1238250 w 1700213"/>
                  <a:gd name="connsiteY3" fmla="*/ 404812 h 40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0213" h="404812">
                    <a:moveTo>
                      <a:pt x="1700213" y="0"/>
                    </a:moveTo>
                    <a:lnTo>
                      <a:pt x="1190625" y="0"/>
                    </a:lnTo>
                    <a:lnTo>
                      <a:pt x="0" y="404812"/>
                    </a:lnTo>
                    <a:lnTo>
                      <a:pt x="1238250" y="404812"/>
                    </a:ln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2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2613348" y="3121272"/>
              <a:ext cx="71045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2003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252444" y="2571156"/>
              <a:ext cx="71045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2005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952500" y="2068236"/>
              <a:ext cx="71045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2008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546368" y="1686252"/>
              <a:ext cx="71045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2009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630932" y="3212712"/>
              <a:ext cx="25202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accent2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Higher education components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408172" y="2633592"/>
              <a:ext cx="30784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chemeClr val="accent1">
                      <a:lumMod val="7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Funding projects and monitoring performance 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200652" y="2191632"/>
              <a:ext cx="24270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Strategic Plans , Regulation and Consultation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825492" y="1719192"/>
              <a:ext cx="18317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Execution and dissemination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841896" y="5006094"/>
            <a:ext cx="2762864" cy="1623306"/>
            <a:chOff x="5573416" y="3911765"/>
            <a:chExt cx="3106010" cy="1872061"/>
          </a:xfrm>
        </p:grpSpPr>
        <p:sp>
          <p:nvSpPr>
            <p:cNvPr id="33" name="Rectangle 32"/>
            <p:cNvSpPr/>
            <p:nvPr/>
          </p:nvSpPr>
          <p:spPr>
            <a:xfrm>
              <a:off x="5573416" y="4560203"/>
              <a:ext cx="1203960" cy="88392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National ICT Strategy</a:t>
              </a:r>
              <a:endParaRPr lang="en-GB" sz="1000" b="1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6347214" y="3911765"/>
              <a:ext cx="1203960" cy="88392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ICT Framework for Education and Research</a:t>
              </a:r>
              <a:endParaRPr lang="en-GB" sz="1000" b="1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7475466" y="4117751"/>
              <a:ext cx="1203960" cy="88392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e-Government Strategy</a:t>
              </a:r>
              <a:endParaRPr lang="en-GB" sz="1000" b="1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7158375" y="4899906"/>
              <a:ext cx="1203960" cy="88392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Connecting Communities Strategy</a:t>
              </a:r>
              <a:endParaRPr lang="en-GB" sz="1000" b="1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17961" y="2299378"/>
            <a:ext cx="6174646" cy="419441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itle 1"/>
          <p:cNvSpPr txBox="1">
            <a:spLocks/>
          </p:cNvSpPr>
          <p:nvPr/>
        </p:nvSpPr>
        <p:spPr>
          <a:xfrm>
            <a:off x="381000" y="4572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About EUN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272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76199" y="1219200"/>
            <a:ext cx="8050161" cy="786582"/>
          </a:xfrm>
        </p:spPr>
        <p:txBody>
          <a:bodyPr/>
          <a:lstStyle/>
          <a:p>
            <a:r>
              <a:rPr lang="en-GB" sz="2400" kern="120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What is Higher Education Network</a:t>
            </a:r>
            <a:br>
              <a:rPr lang="en-GB" sz="2400" kern="120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en-GB" sz="1800" kern="1200" dirty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191728" y="1833683"/>
            <a:ext cx="8567261" cy="3886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0825" indent="-250825">
              <a:lnSpc>
                <a:spcPct val="93000"/>
              </a:lnSpc>
              <a:spcBef>
                <a:spcPts val="400"/>
              </a:spcBef>
              <a:buClr>
                <a:schemeClr val="accent5">
                  <a:lumMod val="90000"/>
                </a:schemeClr>
              </a:buClr>
              <a:buSzPct val="100000"/>
              <a:buFont typeface="Arial" pitchFamily="34" charset="0"/>
              <a:buChar char="•"/>
              <a:tabLst>
                <a:tab pos="1522413" algn="l"/>
                <a:tab pos="2436813" algn="l"/>
                <a:tab pos="3351213" algn="l"/>
                <a:tab pos="4265613" algn="l"/>
                <a:tab pos="5180013" algn="l"/>
                <a:tab pos="6094413" algn="l"/>
                <a:tab pos="7008813" algn="l"/>
                <a:tab pos="7923213" algn="l"/>
                <a:tab pos="8837613" algn="l"/>
                <a:tab pos="9752013" algn="l"/>
                <a:tab pos="10666413" algn="l"/>
              </a:tabLst>
            </a:pPr>
            <a:r>
              <a:rPr lang="en-GB" sz="2000" dirty="0" smtClean="0">
                <a:solidFill>
                  <a:srgbClr val="0033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IT infrastructure supporting educational and research processes across higher education organizations.</a:t>
            </a:r>
          </a:p>
          <a:p>
            <a:pPr marL="250825" indent="-250825">
              <a:lnSpc>
                <a:spcPct val="93000"/>
              </a:lnSpc>
              <a:spcBef>
                <a:spcPts val="400"/>
              </a:spcBef>
              <a:buClr>
                <a:schemeClr val="accent5">
                  <a:lumMod val="90000"/>
                </a:schemeClr>
              </a:buClr>
              <a:buSzPct val="100000"/>
              <a:buFont typeface="Arial" pitchFamily="34" charset="0"/>
              <a:buChar char="•"/>
              <a:tabLst>
                <a:tab pos="1522413" algn="l"/>
                <a:tab pos="2436813" algn="l"/>
                <a:tab pos="3351213" algn="l"/>
                <a:tab pos="4265613" algn="l"/>
                <a:tab pos="5180013" algn="l"/>
                <a:tab pos="6094413" algn="l"/>
                <a:tab pos="7008813" algn="l"/>
                <a:tab pos="7923213" algn="l"/>
                <a:tab pos="8837613" algn="l"/>
                <a:tab pos="9752013" algn="l"/>
                <a:tab pos="10666413" algn="l"/>
              </a:tabLst>
            </a:pPr>
            <a:r>
              <a:rPr lang="en-GB" sz="2000" dirty="0" smtClean="0">
                <a:solidFill>
                  <a:srgbClr val="0033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Data centres in premier universities in addition to EUN.</a:t>
            </a:r>
          </a:p>
          <a:p>
            <a:pPr marL="250825" indent="-250825">
              <a:lnSpc>
                <a:spcPct val="93000"/>
              </a:lnSpc>
              <a:spcBef>
                <a:spcPts val="400"/>
              </a:spcBef>
              <a:buClr>
                <a:schemeClr val="accent5">
                  <a:lumMod val="90000"/>
                </a:schemeClr>
              </a:buClr>
              <a:buSzPct val="100000"/>
              <a:buFont typeface="Arial" pitchFamily="34" charset="0"/>
              <a:buChar char="•"/>
              <a:tabLst>
                <a:tab pos="1522413" algn="l"/>
                <a:tab pos="2436813" algn="l"/>
                <a:tab pos="3351213" algn="l"/>
                <a:tab pos="4265613" algn="l"/>
                <a:tab pos="5180013" algn="l"/>
                <a:tab pos="6094413" algn="l"/>
                <a:tab pos="7008813" algn="l"/>
                <a:tab pos="7923213" algn="l"/>
                <a:tab pos="8837613" algn="l"/>
                <a:tab pos="9752013" algn="l"/>
                <a:tab pos="10666413" algn="l"/>
              </a:tabLst>
            </a:pPr>
            <a:r>
              <a:rPr lang="en-GB" sz="2000" dirty="0" smtClean="0">
                <a:solidFill>
                  <a:srgbClr val="0033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Access to a wide variety of national and international knowledge channels and computational resources.</a:t>
            </a:r>
          </a:p>
          <a:p>
            <a:pPr marL="250825" indent="-250825">
              <a:lnSpc>
                <a:spcPct val="93000"/>
              </a:lnSpc>
              <a:spcBef>
                <a:spcPts val="400"/>
              </a:spcBef>
              <a:buClr>
                <a:schemeClr val="accent5">
                  <a:lumMod val="90000"/>
                </a:schemeClr>
              </a:buClr>
              <a:buSzPct val="100000"/>
              <a:buFont typeface="Arial" pitchFamily="34" charset="0"/>
              <a:buChar char="•"/>
              <a:tabLst>
                <a:tab pos="1522413" algn="l"/>
                <a:tab pos="2436813" algn="l"/>
                <a:tab pos="3351213" algn="l"/>
                <a:tab pos="4265613" algn="l"/>
                <a:tab pos="5180013" algn="l"/>
                <a:tab pos="6094413" algn="l"/>
                <a:tab pos="7008813" algn="l"/>
                <a:tab pos="7923213" algn="l"/>
                <a:tab pos="8837613" algn="l"/>
                <a:tab pos="9752013" algn="l"/>
                <a:tab pos="10666413" algn="l"/>
              </a:tabLst>
            </a:pPr>
            <a:r>
              <a:rPr lang="en-GB" sz="2000" dirty="0" smtClean="0">
                <a:solidFill>
                  <a:srgbClr val="0033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e-Learning and Distance-Learning resources to be integrated within higher education curriculums. </a:t>
            </a:r>
          </a:p>
          <a:p>
            <a:pPr marL="250825" indent="-250825">
              <a:lnSpc>
                <a:spcPct val="93000"/>
              </a:lnSpc>
              <a:spcBef>
                <a:spcPts val="400"/>
              </a:spcBef>
              <a:buClr>
                <a:schemeClr val="accent5">
                  <a:lumMod val="90000"/>
                </a:schemeClr>
              </a:buClr>
              <a:buSzPct val="100000"/>
              <a:buFont typeface="Arial" pitchFamily="34" charset="0"/>
              <a:buChar char="•"/>
              <a:tabLst>
                <a:tab pos="1522413" algn="l"/>
                <a:tab pos="2436813" algn="l"/>
                <a:tab pos="3351213" algn="l"/>
                <a:tab pos="4265613" algn="l"/>
                <a:tab pos="5180013" algn="l"/>
                <a:tab pos="6094413" algn="l"/>
                <a:tab pos="7008813" algn="l"/>
                <a:tab pos="7923213" algn="l"/>
                <a:tab pos="8837613" algn="l"/>
                <a:tab pos="9752013" algn="l"/>
                <a:tab pos="10666413" algn="l"/>
              </a:tabLst>
            </a:pPr>
            <a:r>
              <a:rPr lang="en-GB" sz="2000" dirty="0" smtClean="0">
                <a:solidFill>
                  <a:srgbClr val="0033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Continuous guided e-training on different IT components.</a:t>
            </a:r>
          </a:p>
          <a:p>
            <a:pPr marL="250825" indent="-250825">
              <a:lnSpc>
                <a:spcPct val="93000"/>
              </a:lnSpc>
              <a:spcBef>
                <a:spcPts val="400"/>
              </a:spcBef>
              <a:buClr>
                <a:schemeClr val="accent5">
                  <a:lumMod val="90000"/>
                </a:schemeClr>
              </a:buClr>
              <a:buSzPct val="100000"/>
              <a:buFont typeface="Arial" pitchFamily="34" charset="0"/>
              <a:buChar char="•"/>
              <a:tabLst>
                <a:tab pos="1522413" algn="l"/>
                <a:tab pos="2436813" algn="l"/>
                <a:tab pos="3351213" algn="l"/>
                <a:tab pos="4265613" algn="l"/>
                <a:tab pos="5180013" algn="l"/>
                <a:tab pos="6094413" algn="l"/>
                <a:tab pos="7008813" algn="l"/>
                <a:tab pos="7923213" algn="l"/>
                <a:tab pos="8837613" algn="l"/>
                <a:tab pos="9752013" algn="l"/>
                <a:tab pos="10666413" algn="l"/>
              </a:tabLst>
            </a:pPr>
            <a:r>
              <a:rPr lang="en-GB" sz="2000" dirty="0" smtClean="0">
                <a:solidFill>
                  <a:srgbClr val="0033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Streamlined organizational processes through intelligent Management Information Systems.</a:t>
            </a:r>
          </a:p>
          <a:p>
            <a:pPr marL="250825" indent="-250825">
              <a:lnSpc>
                <a:spcPct val="93000"/>
              </a:lnSpc>
              <a:spcBef>
                <a:spcPts val="400"/>
              </a:spcBef>
              <a:buClr>
                <a:schemeClr val="accent5">
                  <a:lumMod val="90000"/>
                </a:schemeClr>
              </a:buClr>
              <a:buSzPct val="100000"/>
              <a:buFont typeface="Arial" pitchFamily="34" charset="0"/>
              <a:buChar char="•"/>
              <a:tabLst>
                <a:tab pos="1522413" algn="l"/>
                <a:tab pos="2436813" algn="l"/>
                <a:tab pos="3351213" algn="l"/>
                <a:tab pos="4265613" algn="l"/>
                <a:tab pos="5180013" algn="l"/>
                <a:tab pos="6094413" algn="l"/>
                <a:tab pos="7008813" algn="l"/>
                <a:tab pos="7923213" algn="l"/>
                <a:tab pos="8837613" algn="l"/>
                <a:tab pos="9752013" algn="l"/>
                <a:tab pos="10666413" algn="l"/>
              </a:tabLst>
            </a:pPr>
            <a:r>
              <a:rPr lang="en-GB" sz="2000" dirty="0" smtClean="0">
                <a:solidFill>
                  <a:srgbClr val="0033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Single knowledge and services gate via higher education portal.</a:t>
            </a:r>
          </a:p>
          <a:p>
            <a:pPr marL="250825" indent="-250825">
              <a:lnSpc>
                <a:spcPct val="93000"/>
              </a:lnSpc>
              <a:spcBef>
                <a:spcPts val="400"/>
              </a:spcBef>
              <a:buClr>
                <a:schemeClr val="accent5">
                  <a:lumMod val="90000"/>
                </a:schemeClr>
              </a:buClr>
              <a:buSzPct val="100000"/>
              <a:buFont typeface="Arial" pitchFamily="34" charset="0"/>
              <a:buChar char="•"/>
              <a:tabLst>
                <a:tab pos="1522413" algn="l"/>
                <a:tab pos="2436813" algn="l"/>
                <a:tab pos="3351213" algn="l"/>
                <a:tab pos="4265613" algn="l"/>
                <a:tab pos="5180013" algn="l"/>
                <a:tab pos="6094413" algn="l"/>
                <a:tab pos="7008813" algn="l"/>
                <a:tab pos="7923213" algn="l"/>
                <a:tab pos="8837613" algn="l"/>
                <a:tab pos="9752013" algn="l"/>
                <a:tab pos="10666413" algn="l"/>
              </a:tabLst>
            </a:pPr>
            <a:r>
              <a:rPr lang="en-GB" sz="2000" dirty="0" smtClean="0">
                <a:solidFill>
                  <a:srgbClr val="0033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Wide variety of computational resources and electronic services</a:t>
            </a:r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6403" y="2122770"/>
            <a:ext cx="7052133" cy="4499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81000" y="4572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About EUN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89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Introduction </a:t>
            </a:r>
            <a:r>
              <a:rPr lang="en-US" sz="2800" b="1" dirty="0" smtClean="0">
                <a:solidFill>
                  <a:srgbClr val="FF0000"/>
                </a:solidFill>
              </a:rPr>
              <a:t>(1/2)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03437"/>
            <a:ext cx="8229600" cy="3459163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The EG Grid infrastructure is working since 2006 through the </a:t>
            </a:r>
            <a:r>
              <a:rPr lang="en-US" dirty="0" err="1" smtClean="0"/>
              <a:t>EUMEDGrid</a:t>
            </a:r>
            <a:r>
              <a:rPr lang="en-US" dirty="0" smtClean="0"/>
              <a:t> project.</a:t>
            </a:r>
          </a:p>
          <a:p>
            <a:pPr algn="just"/>
            <a:r>
              <a:rPr lang="en-US" dirty="0" smtClean="0"/>
              <a:t>EUN was nominated as Registration Authority using the INFN CA services since 2006 till now.</a:t>
            </a:r>
          </a:p>
          <a:p>
            <a:pPr algn="just"/>
            <a:r>
              <a:rPr lang="en-US" dirty="0" smtClean="0"/>
              <a:t>Through the </a:t>
            </a:r>
            <a:r>
              <a:rPr lang="en-US" dirty="0" err="1" smtClean="0"/>
              <a:t>EUMEDGrid</a:t>
            </a:r>
            <a:r>
              <a:rPr lang="en-US" dirty="0" smtClean="0"/>
              <a:t> Support project EUN managed to establish EG-Grid CA.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 May 2012                                                  25th EuGridPMA meeting, Germany</a:t>
            </a:r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763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1605</Words>
  <Application>Microsoft Office PowerPoint</Application>
  <PresentationFormat>On-screen Show (4:3)</PresentationFormat>
  <Paragraphs>206</Paragraphs>
  <Slides>28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Egypt  Certification Authority</vt:lpstr>
      <vt:lpstr>Content (1/2)</vt:lpstr>
      <vt:lpstr>Content (2/2)</vt:lpstr>
      <vt:lpstr>About EUN</vt:lpstr>
      <vt:lpstr>Higher Education Government Organizations</vt:lpstr>
      <vt:lpstr>PowerPoint Presentation</vt:lpstr>
      <vt:lpstr>Higher Education Network Information and Communication Technology Project (ICTP)</vt:lpstr>
      <vt:lpstr>What is Higher Education Network </vt:lpstr>
      <vt:lpstr>Introduction (1/2)</vt:lpstr>
      <vt:lpstr>Introduction (2/2)</vt:lpstr>
      <vt:lpstr>CP/CPS</vt:lpstr>
      <vt:lpstr>CA System</vt:lpstr>
      <vt:lpstr>Operational Controls</vt:lpstr>
      <vt:lpstr>EUN Data Center Logical View</vt:lpstr>
      <vt:lpstr>PowerPoint Presentation</vt:lpstr>
      <vt:lpstr>PKI in Egypt</vt:lpstr>
      <vt:lpstr>PKI in Egypt</vt:lpstr>
      <vt:lpstr>Online Repository</vt:lpstr>
      <vt:lpstr>Certificate Types</vt:lpstr>
      <vt:lpstr>Who can submit a certificate application </vt:lpstr>
      <vt:lpstr>Name Forms</vt:lpstr>
      <vt:lpstr>How to get a certificate (1/3)</vt:lpstr>
      <vt:lpstr>How to get a certificate (2/3) </vt:lpstr>
      <vt:lpstr>How to get a certificate (3/3)</vt:lpstr>
      <vt:lpstr>Re-key Requests</vt:lpstr>
      <vt:lpstr>Revocation Requests</vt:lpstr>
      <vt:lpstr>Other important issues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Dina Barakat</dc:creator>
  <cp:lastModifiedBy>Dr. Ayman Bahaa</cp:lastModifiedBy>
  <cp:revision>44</cp:revision>
  <cp:lastPrinted>2012-05-02T09:14:32Z</cp:lastPrinted>
  <dcterms:created xsi:type="dcterms:W3CDTF">2012-04-29T09:33:13Z</dcterms:created>
  <dcterms:modified xsi:type="dcterms:W3CDTF">2012-05-07T10:55:21Z</dcterms:modified>
</cp:coreProperties>
</file>