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-14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2EBA4D-0E4E-3341-97FD-1FD2D48198E1}" type="datetimeFigureOut">
              <a:rPr lang="en-US" smtClean="0"/>
              <a:t>7/5/12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35448A-5882-6B46-8E41-4AB0ED4CD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640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56309-B434-7841-A31F-D6F5B2ABBA53}" type="datetimeFigureOut">
              <a:rPr lang="en-US" smtClean="0"/>
              <a:t>7/5/12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EF0B9-94BB-3947-B380-0AE196EEC2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56309-B434-7841-A31F-D6F5B2ABBA53}" type="datetimeFigureOut">
              <a:rPr lang="en-US" smtClean="0"/>
              <a:t>7/5/12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EF0B9-94BB-3947-B380-0AE196EEC2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56309-B434-7841-A31F-D6F5B2ABBA53}" type="datetimeFigureOut">
              <a:rPr lang="en-US" smtClean="0"/>
              <a:t>7/5/12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EF0B9-94BB-3947-B380-0AE196EEC2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56309-B434-7841-A31F-D6F5B2ABBA53}" type="datetimeFigureOut">
              <a:rPr lang="en-US" smtClean="0"/>
              <a:t>7/5/12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EF0B9-94BB-3947-B380-0AE196EEC2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56309-B434-7841-A31F-D6F5B2ABBA53}" type="datetimeFigureOut">
              <a:rPr lang="en-US" smtClean="0"/>
              <a:t>7/5/12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EF0B9-94BB-3947-B380-0AE196EEC2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56309-B434-7841-A31F-D6F5B2ABBA53}" type="datetimeFigureOut">
              <a:rPr lang="en-US" smtClean="0"/>
              <a:t>7/5/12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EF0B9-94BB-3947-B380-0AE196EEC2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56309-B434-7841-A31F-D6F5B2ABBA53}" type="datetimeFigureOut">
              <a:rPr lang="en-US" smtClean="0"/>
              <a:t>7/5/12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EF0B9-94BB-3947-B380-0AE196EEC2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56309-B434-7841-A31F-D6F5B2ABBA53}" type="datetimeFigureOut">
              <a:rPr lang="en-US" smtClean="0"/>
              <a:t>7/5/12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EF0B9-94BB-3947-B380-0AE196EEC2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56309-B434-7841-A31F-D6F5B2ABBA53}" type="datetimeFigureOut">
              <a:rPr lang="en-US" smtClean="0"/>
              <a:t>7/5/12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EF0B9-94BB-3947-B380-0AE196EEC2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56309-B434-7841-A31F-D6F5B2ABBA53}" type="datetimeFigureOut">
              <a:rPr lang="en-US" smtClean="0"/>
              <a:t>7/5/12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EF0B9-94BB-3947-B380-0AE196EEC2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56309-B434-7841-A31F-D6F5B2ABBA53}" type="datetimeFigureOut">
              <a:rPr lang="en-US" smtClean="0"/>
              <a:t>7/5/12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EF0B9-94BB-3947-B380-0AE196EEC2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56309-B434-7841-A31F-D6F5B2ABBA53}" type="datetimeFigureOut">
              <a:rPr lang="en-US" smtClean="0"/>
              <a:t>7/5/12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EF0B9-94BB-3947-B380-0AE196EEC27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HellasGrid</a:t>
            </a:r>
            <a:r>
              <a:rPr lang="en-US" dirty="0" smtClean="0"/>
              <a:t> CA self Audit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"B": 6/10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Is the protection of private keys described as an end entity obligation? (CA item 37)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Yes, but this is described so in sections 4.1.1 Who can submit a certificate application and 6.4.1 Activation data generation and installation  (not in 6.2.8 Method of activating  private key which is suggested)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Practically an A </a:t>
            </a:r>
            <a:r>
              <a:rPr lang="en-US" dirty="0" smtClean="0">
                <a:sym typeface="Wingdings"/>
              </a:rPr>
              <a:t>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EF0B9-94BB-3947-B380-0AE196EEC27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7426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"B": </a:t>
            </a:r>
            <a:r>
              <a:rPr lang="en-US" dirty="0"/>
              <a:t>7</a:t>
            </a:r>
            <a:r>
              <a:rPr lang="en-US" dirty="0" smtClean="0"/>
              <a:t>/10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does the CA perform operational audits? (CA item 47)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This is described in section 5.3.4 Retraining frequency and requirements (not in 5.4 Audit logging procedures which is suggested)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Practically an A </a:t>
            </a:r>
            <a:r>
              <a:rPr lang="en-US" dirty="0" smtClean="0">
                <a:sym typeface="Wingdings"/>
              </a:rPr>
              <a:t>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EF0B9-94BB-3947-B380-0AE196EEC27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5173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"B": 8/10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the web repository available 24x7 on a best? (CA item 49)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This is stated in section 2.4 Access control on repositories and not in section 2.1 Repositories which is suggested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Practically an A </a:t>
            </a:r>
            <a:r>
              <a:rPr lang="en-US" dirty="0" smtClean="0">
                <a:sym typeface="Wingdings"/>
              </a:rPr>
              <a:t>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EF0B9-94BB-3947-B380-0AE196EEC27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7066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"B": </a:t>
            </a:r>
            <a:r>
              <a:rPr lang="en-US" dirty="0"/>
              <a:t>9</a:t>
            </a:r>
            <a:r>
              <a:rPr lang="en-US" dirty="0" smtClean="0"/>
              <a:t>/10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are privacy and confidentiality described? (CA item 55)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In general well enough but some further development of sections 9.3 Confidentiality of Business Information and 9.4 Privacy of personal information is suggested</a:t>
            </a:r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EF0B9-94BB-3947-B380-0AE196EEC27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5857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"B": 10/10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is the CA or the RA informed of changes? (RA item 8)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In general well enough but some further development of sections 4.8  Certificate modification and 4.9 Certificate revocation and suspension could be done</a:t>
            </a:r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EF0B9-94BB-3947-B380-0AE196EEC27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4338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"C": 1/</a:t>
            </a:r>
            <a:r>
              <a:rPr lang="en-US" dirty="0"/>
              <a:t>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Does the CP/CPS describe the CP/CPS change procedures, publication and notification policies, and approval procedures? (CA item 4)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These are mentioned and described in section 1.5 Policy Administration. It is suggested that the relevant content is moved to section 9.12  Amendments and be further developed. </a:t>
            </a:r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EF0B9-94BB-3947-B380-0AE196EEC27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5069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"C": 2/</a:t>
            </a:r>
            <a:r>
              <a:rPr lang="en-US" dirty="0"/>
              <a:t>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the CRL compliant with RFC 5280? (CA item 32)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Reason Code for all revoked certificates is: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Unspecified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According to RFC 5280: </a:t>
            </a:r>
            <a:r>
              <a:rPr lang="en-US" dirty="0"/>
              <a:t>“reason code CRL entry extension SHOULD be absent </a:t>
            </a:r>
            <a:r>
              <a:rPr lang="en-US" dirty="0" smtClean="0"/>
              <a:t>instead of </a:t>
            </a:r>
            <a:r>
              <a:rPr lang="en-US" dirty="0"/>
              <a:t>using the unspecified (0) </a:t>
            </a:r>
            <a:r>
              <a:rPr lang="en-US" dirty="0" err="1"/>
              <a:t>reasonCode</a:t>
            </a:r>
            <a:r>
              <a:rPr lang="en-US" dirty="0"/>
              <a:t> </a:t>
            </a:r>
            <a:r>
              <a:rPr lang="en-US" dirty="0" smtClean="0"/>
              <a:t>value”</a:t>
            </a:r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EF0B9-94BB-3947-B380-0AE196EEC27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2300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"C": 3/</a:t>
            </a:r>
            <a:r>
              <a:rPr lang="en-US" dirty="0"/>
              <a:t>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user keys may be shared. Is this described as an end-entity obligation? (CA item 35)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This is partly discussed in section 6.1.1 Key Pair Generation. It is suggested that the text is refined and moved to section 4.5.1 Subscriber Private Key and Certificate Usage.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EF0B9-94BB-3947-B380-0AE196EEC27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7830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"C": 4/</a:t>
            </a:r>
            <a:r>
              <a:rPr lang="en-US" dirty="0"/>
              <a:t>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 the entire lifetim</a:t>
            </a:r>
            <a:r>
              <a:rPr lang="en-US" dirty="0"/>
              <a:t>e</a:t>
            </a:r>
            <a:r>
              <a:rPr lang="en-US" dirty="0" smtClean="0"/>
              <a:t> of the CA it must not be linked to any other entity. How does the CA guarantee this requirement? (RA item 6)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This is discussed but we suggest making the procedure more clear in section 3.1.5 Uniqueness of names.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EF0B9-94BB-3947-B380-0AE196EEC27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806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"C": </a:t>
            </a:r>
            <a:r>
              <a:rPr lang="el-GR" dirty="0" smtClean="0"/>
              <a:t>5</a:t>
            </a:r>
            <a:r>
              <a:rPr lang="en-US" dirty="0" smtClean="0"/>
              <a:t>/5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Does the RA maintain the archive of records in auditable form? (RA item 10)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This is not made clear in CP/CPS. Re-wording and refinement of the text in section 5.5.1 Types of Records Archived is suggested.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EF0B9-94BB-3947-B380-0AE196EEC27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12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general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do operations well</a:t>
            </a:r>
          </a:p>
          <a:p>
            <a:endParaRPr lang="en-US" dirty="0" smtClean="0"/>
          </a:p>
          <a:p>
            <a:r>
              <a:rPr lang="en-US" dirty="0" smtClean="0"/>
              <a:t>Our policy documents need work (mostly to make the text clearer in a few sections)	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EF0B9-94BB-3947-B380-0AE196EEC275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“D”</a:t>
            </a:r>
            <a:r>
              <a:rPr lang="en-US" dirty="0"/>
              <a:t>:</a:t>
            </a:r>
            <a:r>
              <a:rPr lang="en-US" dirty="0" smtClean="0"/>
              <a:t> </a:t>
            </a:r>
            <a:r>
              <a:rPr lang="en-US" dirty="0"/>
              <a:t>1</a:t>
            </a:r>
            <a:r>
              <a:rPr lang="en-US" dirty="0" smtClean="0"/>
              <a:t>/</a:t>
            </a:r>
            <a:r>
              <a:rPr lang="en-US" dirty="0"/>
              <a:t>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end entity certificated must comply with the Grid Certificate Profile…? (CA item 38)</a:t>
            </a:r>
          </a:p>
          <a:p>
            <a:pPr lvl="1"/>
            <a:r>
              <a:rPr lang="en-US" dirty="0" smtClean="0"/>
              <a:t>Section 7.1 of CP/CPS should be updated</a:t>
            </a:r>
          </a:p>
          <a:p>
            <a:pPr lvl="1"/>
            <a:r>
              <a:rPr lang="en-US" dirty="0" smtClean="0"/>
              <a:t>In practice (after inspection):</a:t>
            </a:r>
          </a:p>
          <a:p>
            <a:pPr lvl="2"/>
            <a:r>
              <a:rPr lang="en-US" dirty="0" smtClean="0"/>
              <a:t>In </a:t>
            </a:r>
            <a:r>
              <a:rPr lang="en-US" b="1" dirty="0" smtClean="0"/>
              <a:t>subscribers</a:t>
            </a:r>
            <a:r>
              <a:rPr lang="en-US" dirty="0" smtClean="0"/>
              <a:t> certificates usage of Non-repudiation should be removed from </a:t>
            </a:r>
            <a:r>
              <a:rPr lang="en-US" dirty="0" err="1" smtClean="0"/>
              <a:t>keyUsage</a:t>
            </a:r>
            <a:endParaRPr lang="en-US" dirty="0" smtClean="0"/>
          </a:p>
          <a:p>
            <a:pPr lvl="2"/>
            <a:r>
              <a:rPr lang="en-US" dirty="0" smtClean="0"/>
              <a:t>In </a:t>
            </a:r>
            <a:r>
              <a:rPr lang="en-US" b="1" dirty="0" smtClean="0"/>
              <a:t>host/service </a:t>
            </a:r>
            <a:r>
              <a:rPr lang="en-US" dirty="0" smtClean="0"/>
              <a:t>certificates </a:t>
            </a:r>
            <a:r>
              <a:rPr lang="en-US" dirty="0" err="1" smtClean="0"/>
              <a:t>extendedKeyUsage</a:t>
            </a:r>
            <a:r>
              <a:rPr lang="en-US" dirty="0" smtClean="0"/>
              <a:t> should be included in the extensions.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EF0B9-94BB-3947-B380-0AE196EEC27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3855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"X": 1/2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on-line CA architecture should provide for a (preferably tamper-protected) log of issued certificates and signed revocation lists (CA item 16)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Not online CA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EF0B9-94BB-3947-B380-0AE196EEC27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2155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"X": 2/2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RA must record and archive all requests and confirmations. Does the RA record and archive all requests and confirmations? (RA item 9)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Aside application data other relevant information is archived via the </a:t>
            </a:r>
            <a:r>
              <a:rPr lang="en-US" dirty="0" err="1" smtClean="0"/>
              <a:t>HellasGrid</a:t>
            </a:r>
            <a:r>
              <a:rPr lang="en-US" dirty="0" smtClean="0"/>
              <a:t> user portal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EF0B9-94BB-3947-B380-0AE196EEC27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070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Brief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HellasGrid</a:t>
            </a:r>
            <a:r>
              <a:rPr lang="en-US" dirty="0" smtClean="0"/>
              <a:t> CA was first presented and accredited in 2002</a:t>
            </a:r>
          </a:p>
          <a:p>
            <a:r>
              <a:rPr lang="en-US" dirty="0" smtClean="0"/>
              <a:t>Major update on 2006 </a:t>
            </a:r>
          </a:p>
          <a:p>
            <a:r>
              <a:rPr lang="en-US" dirty="0" smtClean="0"/>
              <a:t>Minor updates until 2010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EF0B9-94BB-3947-B380-0AE196EEC275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Audit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Audit guidelines used: GFD.169 April 19, 2010</a:t>
            </a:r>
          </a:p>
          <a:p>
            <a:endParaRPr lang="en-US" dirty="0" smtClean="0"/>
          </a:p>
          <a:p>
            <a:r>
              <a:rPr lang="en-US" dirty="0" smtClean="0"/>
              <a:t>In policy:</a:t>
            </a:r>
          </a:p>
          <a:p>
            <a:pPr lvl="1"/>
            <a:r>
              <a:rPr lang="en-US" dirty="0" smtClean="0"/>
              <a:t>B: 10</a:t>
            </a:r>
          </a:p>
          <a:p>
            <a:pPr lvl="1"/>
            <a:r>
              <a:rPr lang="en-US" dirty="0" smtClean="0"/>
              <a:t>C: 5</a:t>
            </a:r>
          </a:p>
          <a:p>
            <a:pPr lvl="1"/>
            <a:r>
              <a:rPr lang="en-US" dirty="0" smtClean="0"/>
              <a:t>D: 1</a:t>
            </a:r>
          </a:p>
          <a:p>
            <a:pPr lvl="1"/>
            <a:r>
              <a:rPr lang="en-US" dirty="0" smtClean="0"/>
              <a:t>X: 2</a:t>
            </a:r>
          </a:p>
          <a:p>
            <a:r>
              <a:rPr lang="en-US" dirty="0" smtClean="0"/>
              <a:t>But in practice 8 "B” are “A”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EF0B9-94BB-3947-B380-0AE196EEC275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“B”: 1/10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 there a single CA organization per country, large region or international organization? (CA item 2)</a:t>
            </a:r>
          </a:p>
          <a:p>
            <a:pPr lvl="1"/>
            <a:r>
              <a:rPr lang="en-US" dirty="0" smtClean="0"/>
              <a:t>Stated correctly but only in section 1.1 Overview instead of </a:t>
            </a:r>
            <a:r>
              <a:rPr lang="en-US" dirty="0"/>
              <a:t>1.3.1 Certification </a:t>
            </a:r>
            <a:r>
              <a:rPr lang="en-US" dirty="0" smtClean="0"/>
              <a:t>Authorities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Practically an A </a:t>
            </a:r>
            <a:r>
              <a:rPr lang="en-US" dirty="0" smtClean="0">
                <a:sym typeface="Wingdings"/>
              </a:rPr>
              <a:t>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EF0B9-94BB-3947-B380-0AE196EEC27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953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"B": 2/10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the CA system a dedicated system? (CA item 7)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Should be written more clearly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Practically an A </a:t>
            </a:r>
            <a:r>
              <a:rPr lang="en-US" dirty="0" smtClean="0">
                <a:sym typeface="Wingdings"/>
              </a:rPr>
              <a:t>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EF0B9-94BB-3947-B380-0AE196EEC27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8874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"B": </a:t>
            </a:r>
            <a:r>
              <a:rPr lang="en-US" dirty="0"/>
              <a:t>3</a:t>
            </a:r>
            <a:r>
              <a:rPr lang="en-US" dirty="0" smtClean="0"/>
              <a:t>/10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the CA system located in a secure environment where access is controlled? (CA item 8)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The building id has a typo… It should be 22b instead of 22d… 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Practically an A </a:t>
            </a:r>
            <a:r>
              <a:rPr lang="en-US" dirty="0" smtClean="0">
                <a:sym typeface="Wingdings"/>
              </a:rPr>
              <a:t>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EF0B9-94BB-3947-B380-0AE196EEC27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9493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"B": 4/10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Does the CPS describe the protection of the CA private key? (CA item 13)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Yes, but under 6.4.1 Activation data generation and installation (not 6.2.8 Method for activating private key which is suggested)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Practically an A </a:t>
            </a:r>
            <a:r>
              <a:rPr lang="en-US" dirty="0" smtClean="0">
                <a:sym typeface="Wingdings"/>
              </a:rPr>
              <a:t>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EF0B9-94BB-3947-B380-0AE196EEC27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5308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"B": </a:t>
            </a:r>
            <a:r>
              <a:rPr lang="en-US" dirty="0"/>
              <a:t>5</a:t>
            </a:r>
            <a:r>
              <a:rPr lang="en-US" dirty="0" smtClean="0"/>
              <a:t>/10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a new CRL issued immediately after a revocation? (CA item 30)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Yes, but this is described in 4.10.1 Operational Characteristics (not 4.9.9 On-line revocation/status checking  availability which is suggested)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Practically an A </a:t>
            </a:r>
            <a:r>
              <a:rPr lang="en-US" dirty="0" smtClean="0">
                <a:sym typeface="Wingdings"/>
              </a:rPr>
              <a:t>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EF0B9-94BB-3947-B380-0AE196EEC27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40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1857</TotalTime>
  <Words>978</Words>
  <Application>Microsoft Macintosh PowerPoint</Application>
  <PresentationFormat>On-screen Show (4:3)</PresentationFormat>
  <Paragraphs>130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HellasGrid CA self Audit</vt:lpstr>
      <vt:lpstr>In general</vt:lpstr>
      <vt:lpstr>Brief history</vt:lpstr>
      <vt:lpstr>Audit results</vt:lpstr>
      <vt:lpstr>“B”: 1/10</vt:lpstr>
      <vt:lpstr>"B": 2/10</vt:lpstr>
      <vt:lpstr>"B": 3/10</vt:lpstr>
      <vt:lpstr>"B": 4/10</vt:lpstr>
      <vt:lpstr>"B": 5/10</vt:lpstr>
      <vt:lpstr>"B": 6/10</vt:lpstr>
      <vt:lpstr>"B": 7/10</vt:lpstr>
      <vt:lpstr>"B": 8/10</vt:lpstr>
      <vt:lpstr>"B": 9/10</vt:lpstr>
      <vt:lpstr>"B": 10/10</vt:lpstr>
      <vt:lpstr>"C": 1/5</vt:lpstr>
      <vt:lpstr>"C": 2/5</vt:lpstr>
      <vt:lpstr>"C": 3/5</vt:lpstr>
      <vt:lpstr>"C": 4/5</vt:lpstr>
      <vt:lpstr>"C": 5/5</vt:lpstr>
      <vt:lpstr>“D”: 1/1</vt:lpstr>
      <vt:lpstr>"X": 1/2</vt:lpstr>
      <vt:lpstr>"X": 2/2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SEE-GRID CA self Audit</dc:title>
  <dc:creator>- -</dc:creator>
  <cp:lastModifiedBy>USER0000 0000</cp:lastModifiedBy>
  <cp:revision>34</cp:revision>
  <dcterms:created xsi:type="dcterms:W3CDTF">2012-05-04T08:55:35Z</dcterms:created>
  <dcterms:modified xsi:type="dcterms:W3CDTF">2012-05-07T08:22:54Z</dcterms:modified>
</cp:coreProperties>
</file>